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5720000" cy="27432000"/>
  <p:notesSz cx="7004050" cy="9283700"/>
  <p:defaultTextStyle>
    <a:defPPr>
      <a:defRPr lang="en-US"/>
    </a:defPPr>
    <a:lvl1pPr algn="l" rtl="0" fontAlgn="base">
      <a:spcBef>
        <a:spcPct val="0"/>
      </a:spcBef>
      <a:spcAft>
        <a:spcPct val="0"/>
      </a:spcAft>
      <a:defRPr sz="2800" kern="1200">
        <a:solidFill>
          <a:schemeClr val="tx1"/>
        </a:solidFill>
        <a:latin typeface="Arial" pitchFamily="34" charset="0"/>
        <a:ea typeface="+mn-ea"/>
        <a:cs typeface="+mn-cs"/>
      </a:defRPr>
    </a:lvl1pPr>
    <a:lvl2pPr marL="457200" algn="l" rtl="0" fontAlgn="base">
      <a:spcBef>
        <a:spcPct val="0"/>
      </a:spcBef>
      <a:spcAft>
        <a:spcPct val="0"/>
      </a:spcAft>
      <a:defRPr sz="2800" kern="1200">
        <a:solidFill>
          <a:schemeClr val="tx1"/>
        </a:solidFill>
        <a:latin typeface="Arial" pitchFamily="34" charset="0"/>
        <a:ea typeface="+mn-ea"/>
        <a:cs typeface="+mn-cs"/>
      </a:defRPr>
    </a:lvl2pPr>
    <a:lvl3pPr marL="914400" algn="l" rtl="0" fontAlgn="base">
      <a:spcBef>
        <a:spcPct val="0"/>
      </a:spcBef>
      <a:spcAft>
        <a:spcPct val="0"/>
      </a:spcAft>
      <a:defRPr sz="2800" kern="1200">
        <a:solidFill>
          <a:schemeClr val="tx1"/>
        </a:solidFill>
        <a:latin typeface="Arial" pitchFamily="34" charset="0"/>
        <a:ea typeface="+mn-ea"/>
        <a:cs typeface="+mn-cs"/>
      </a:defRPr>
    </a:lvl3pPr>
    <a:lvl4pPr marL="1371600" algn="l" rtl="0" fontAlgn="base">
      <a:spcBef>
        <a:spcPct val="0"/>
      </a:spcBef>
      <a:spcAft>
        <a:spcPct val="0"/>
      </a:spcAft>
      <a:defRPr sz="2800" kern="1200">
        <a:solidFill>
          <a:schemeClr val="tx1"/>
        </a:solidFill>
        <a:latin typeface="Arial" pitchFamily="34" charset="0"/>
        <a:ea typeface="+mn-ea"/>
        <a:cs typeface="+mn-cs"/>
      </a:defRPr>
    </a:lvl4pPr>
    <a:lvl5pPr marL="1828800" algn="l" rtl="0" fontAlgn="base">
      <a:spcBef>
        <a:spcPct val="0"/>
      </a:spcBef>
      <a:spcAft>
        <a:spcPct val="0"/>
      </a:spcAft>
      <a:defRPr sz="2800" kern="1200">
        <a:solidFill>
          <a:schemeClr val="tx1"/>
        </a:solidFill>
        <a:latin typeface="Arial" pitchFamily="34" charset="0"/>
        <a:ea typeface="+mn-ea"/>
        <a:cs typeface="+mn-cs"/>
      </a:defRPr>
    </a:lvl5pPr>
    <a:lvl6pPr marL="2286000" algn="l" defTabSz="914400" rtl="0" eaLnBrk="1" latinLnBrk="0" hangingPunct="1">
      <a:defRPr sz="2800" kern="1200">
        <a:solidFill>
          <a:schemeClr val="tx1"/>
        </a:solidFill>
        <a:latin typeface="Arial" pitchFamily="34" charset="0"/>
        <a:ea typeface="+mn-ea"/>
        <a:cs typeface="+mn-cs"/>
      </a:defRPr>
    </a:lvl6pPr>
    <a:lvl7pPr marL="2743200" algn="l" defTabSz="914400" rtl="0" eaLnBrk="1" latinLnBrk="0" hangingPunct="1">
      <a:defRPr sz="2800" kern="1200">
        <a:solidFill>
          <a:schemeClr val="tx1"/>
        </a:solidFill>
        <a:latin typeface="Arial" pitchFamily="34" charset="0"/>
        <a:ea typeface="+mn-ea"/>
        <a:cs typeface="+mn-cs"/>
      </a:defRPr>
    </a:lvl7pPr>
    <a:lvl8pPr marL="3200400" algn="l" defTabSz="914400" rtl="0" eaLnBrk="1" latinLnBrk="0" hangingPunct="1">
      <a:defRPr sz="2800" kern="1200">
        <a:solidFill>
          <a:schemeClr val="tx1"/>
        </a:solidFill>
        <a:latin typeface="Arial" pitchFamily="34" charset="0"/>
        <a:ea typeface="+mn-ea"/>
        <a:cs typeface="+mn-cs"/>
      </a:defRPr>
    </a:lvl8pPr>
    <a:lvl9pPr marL="3657600" algn="l" defTabSz="914400" rtl="0" eaLnBrk="1" latinLnBrk="0" hangingPunct="1">
      <a:defRPr sz="28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003C"/>
    <a:srgbClr val="990033"/>
    <a:srgbClr val="640021"/>
    <a:srgbClr val="0066FF"/>
    <a:srgbClr val="0083C4"/>
    <a:srgbClr val="6699FF"/>
    <a:srgbClr val="EAEAEA"/>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6217" autoAdjust="0"/>
  </p:normalViewPr>
  <p:slideViewPr>
    <p:cSldViewPr>
      <p:cViewPr>
        <p:scale>
          <a:sx n="40" d="100"/>
          <a:sy n="40" d="100"/>
        </p:scale>
        <p:origin x="3566" y="1464"/>
      </p:cViewPr>
      <p:guideLst>
        <p:guide orient="horz" pos="8640"/>
        <p:guide pos="14400"/>
      </p:guideLst>
    </p:cSldViewPr>
  </p:slideViewPr>
  <p:notesTextViewPr>
    <p:cViewPr>
      <p:scale>
        <a:sx n="100" d="100"/>
        <a:sy n="100" d="100"/>
      </p:scale>
      <p:origin x="0" y="0"/>
    </p:cViewPr>
  </p:notesTextViewPr>
  <p:sorterViewPr>
    <p:cViewPr>
      <p:scale>
        <a:sx n="200" d="100"/>
        <a:sy n="200" d="100"/>
      </p:scale>
      <p:origin x="8268" y="0"/>
    </p:cViewPr>
  </p:sorterViewPr>
  <p:notesViewPr>
    <p:cSldViewPr>
      <p:cViewPr varScale="1">
        <p:scale>
          <a:sx n="52" d="100"/>
          <a:sy n="52" d="100"/>
        </p:scale>
        <p:origin x="-1830" y="-96"/>
      </p:cViewPr>
      <p:guideLst>
        <p:guide orient="horz" pos="2924"/>
        <p:guide pos="2206"/>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view3D>
      <c:rotX val="15"/>
      <c:rotY val="20"/>
      <c:depthPercent val="100"/>
      <c:rAngAx val="1"/>
    </c:view3D>
    <c:floor>
      <c:thickness val="0"/>
    </c:floor>
    <c:sideWall>
      <c:thickness val="0"/>
    </c:sideWall>
    <c:backWall>
      <c:thickness val="0"/>
    </c:backWall>
    <c:plotArea>
      <c:layout>
        <c:manualLayout>
          <c:layoutTarget val="inner"/>
          <c:xMode val="edge"/>
          <c:yMode val="edge"/>
          <c:x val="5.915192535864524E-2"/>
          <c:y val="3.0168471017993959E-2"/>
          <c:w val="0.94084807464135478"/>
          <c:h val="0.8360208098987626"/>
        </c:manualLayout>
      </c:layout>
      <c:bar3DChart>
        <c:barDir val="col"/>
        <c:grouping val="stacked"/>
        <c:varyColors val="0"/>
        <c:ser>
          <c:idx val="0"/>
          <c:order val="0"/>
          <c:tx>
            <c:strRef>
              <c:f>Sheet1!$B$1</c:f>
              <c:strCache>
                <c:ptCount val="1"/>
                <c:pt idx="0">
                  <c:v>Series</c:v>
                </c:pt>
              </c:strCache>
            </c:strRef>
          </c:tx>
          <c:invertIfNegative val="0"/>
          <c:dPt>
            <c:idx val="0"/>
            <c:invertIfNegative val="0"/>
            <c:bubble3D val="0"/>
            <c:spPr>
              <a:solidFill>
                <a:srgbClr val="BBE0E3">
                  <a:lumMod val="50000"/>
                </a:srgbClr>
              </a:solidFill>
            </c:spPr>
          </c:dPt>
          <c:dPt>
            <c:idx val="1"/>
            <c:invertIfNegative val="0"/>
            <c:bubble3D val="0"/>
            <c:spPr>
              <a:solidFill>
                <a:srgbClr val="B4003C"/>
              </a:solidFill>
            </c:spPr>
          </c:dPt>
          <c:dLbls>
            <c:dLbl>
              <c:idx val="0"/>
              <c:layout/>
              <c:tx>
                <c:rich>
                  <a:bodyPr/>
                  <a:lstStyle/>
                  <a:p>
                    <a:r>
                      <a:rPr lang="en-US" sz="2399" dirty="0">
                        <a:solidFill>
                          <a:schemeClr val="bg1"/>
                        </a:solidFill>
                      </a:rPr>
                      <a:t>15%</a:t>
                    </a:r>
                    <a:endParaRPr lang="en-US" dirty="0">
                      <a:solidFill>
                        <a:schemeClr val="bg1"/>
                      </a:solidFill>
                    </a:endParaRPr>
                  </a:p>
                </c:rich>
              </c:tx>
              <c:showLegendKey val="0"/>
              <c:showVal val="0"/>
              <c:showCatName val="0"/>
              <c:showSerName val="0"/>
              <c:showPercent val="0"/>
              <c:showBubbleSize val="0"/>
            </c:dLbl>
            <c:dLbl>
              <c:idx val="1"/>
              <c:layout/>
              <c:tx>
                <c:rich>
                  <a:bodyPr/>
                  <a:lstStyle/>
                  <a:p>
                    <a:r>
                      <a:rPr lang="en-US" sz="2399" dirty="0">
                        <a:solidFill>
                          <a:schemeClr val="bg1"/>
                        </a:solidFill>
                      </a:rPr>
                      <a:t>31%</a:t>
                    </a:r>
                    <a:endParaRPr lang="en-US" dirty="0">
                      <a:solidFill>
                        <a:schemeClr val="bg1"/>
                      </a:solidFill>
                    </a:endParaRPr>
                  </a:p>
                </c:rich>
              </c:tx>
              <c:showLegendKey val="0"/>
              <c:showVal val="0"/>
              <c:showCatName val="0"/>
              <c:showSerName val="0"/>
              <c:showPercent val="0"/>
              <c:showBubbleSize val="0"/>
            </c:dLbl>
            <c:txPr>
              <a:bodyPr/>
              <a:lstStyle/>
              <a:p>
                <a:pPr>
                  <a:defRPr sz="2399" b="1"/>
                </a:pPr>
                <a:endParaRPr lang="en-US"/>
              </a:p>
            </c:txPr>
            <c:showLegendKey val="0"/>
            <c:showVal val="1"/>
            <c:showCatName val="0"/>
            <c:showSerName val="0"/>
            <c:showPercent val="0"/>
            <c:showBubbleSize val="0"/>
            <c:showLeaderLines val="0"/>
          </c:dLbls>
          <c:cat>
            <c:strRef>
              <c:f>Sheet1!$A$2:$A$3</c:f>
              <c:strCache>
                <c:ptCount val="2"/>
                <c:pt idx="0">
                  <c:v>Individuals with community employment</c:v>
                </c:pt>
                <c:pt idx="1">
                  <c:v>Individuals who want community employment</c:v>
                </c:pt>
              </c:strCache>
            </c:strRef>
          </c:cat>
          <c:val>
            <c:numRef>
              <c:f>Sheet1!$B$2:$B$3</c:f>
              <c:numCache>
                <c:formatCode>0%</c:formatCode>
                <c:ptCount val="2"/>
                <c:pt idx="0">
                  <c:v>0.15</c:v>
                </c:pt>
                <c:pt idx="1">
                  <c:v>0.31</c:v>
                </c:pt>
              </c:numCache>
            </c:numRef>
          </c:val>
        </c:ser>
        <c:dLbls>
          <c:showLegendKey val="0"/>
          <c:showVal val="0"/>
          <c:showCatName val="0"/>
          <c:showSerName val="0"/>
          <c:showPercent val="0"/>
          <c:showBubbleSize val="0"/>
        </c:dLbls>
        <c:gapWidth val="75"/>
        <c:shape val="box"/>
        <c:axId val="68040192"/>
        <c:axId val="68041728"/>
        <c:axId val="0"/>
      </c:bar3DChart>
      <c:catAx>
        <c:axId val="68040192"/>
        <c:scaling>
          <c:orientation val="minMax"/>
        </c:scaling>
        <c:delete val="1"/>
        <c:axPos val="b"/>
        <c:majorTickMark val="out"/>
        <c:minorTickMark val="none"/>
        <c:tickLblPos val="nextTo"/>
        <c:crossAx val="68041728"/>
        <c:crosses val="autoZero"/>
        <c:auto val="1"/>
        <c:lblAlgn val="ctr"/>
        <c:lblOffset val="100"/>
        <c:noMultiLvlLbl val="0"/>
      </c:catAx>
      <c:valAx>
        <c:axId val="68041728"/>
        <c:scaling>
          <c:orientation val="minMax"/>
        </c:scaling>
        <c:delete val="0"/>
        <c:axPos val="l"/>
        <c:numFmt formatCode="0%" sourceLinked="1"/>
        <c:majorTickMark val="none"/>
        <c:minorTickMark val="none"/>
        <c:tickLblPos val="nextTo"/>
        <c:crossAx val="68040192"/>
        <c:crosses val="autoZero"/>
        <c:crossBetween val="between"/>
      </c:valAx>
      <c:spPr>
        <a:noFill/>
        <a:ln w="25392">
          <a:noFill/>
        </a:ln>
      </c:spPr>
    </c:plotArea>
    <c:legend>
      <c:legendPos val="b"/>
      <c:legendEntry>
        <c:idx val="0"/>
        <c:txPr>
          <a:bodyPr/>
          <a:lstStyle/>
          <a:p>
            <a:pPr>
              <a:defRPr sz="1999" b="0"/>
            </a:pPr>
            <a:endParaRPr lang="en-US"/>
          </a:p>
        </c:txPr>
      </c:legendEntry>
      <c:legendEntry>
        <c:idx val="1"/>
        <c:txPr>
          <a:bodyPr/>
          <a:lstStyle/>
          <a:p>
            <a:pPr>
              <a:defRPr sz="1999"/>
            </a:pPr>
            <a:endParaRPr lang="en-US"/>
          </a:p>
        </c:txPr>
      </c:legendEntry>
      <c:layout>
        <c:manualLayout>
          <c:xMode val="edge"/>
          <c:yMode val="edge"/>
          <c:x val="7.3972639647588961E-2"/>
          <c:y val="0.91963603162092356"/>
          <c:w val="0.88972605969164031"/>
          <c:h val="5.5231733297956165E-2"/>
        </c:manualLayout>
      </c:layout>
      <c:overlay val="0"/>
    </c:legend>
    <c:plotVisOnly val="1"/>
    <c:dispBlanksAs val="gap"/>
    <c:showDLblsOverMax val="0"/>
  </c:chart>
  <c:txPr>
    <a:bodyPr/>
    <a:lstStyle/>
    <a:p>
      <a:pPr>
        <a:defRPr sz="1799"/>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view3D>
      <c:rotX val="15"/>
      <c:rotY val="20"/>
      <c:depthPercent val="100"/>
      <c:rAngAx val="1"/>
    </c:view3D>
    <c:floor>
      <c:thickness val="0"/>
    </c:floor>
    <c:sideWall>
      <c:thickness val="0"/>
      <c:spPr>
        <a:solidFill>
          <a:schemeClr val="bg1"/>
        </a:solidFill>
      </c:spPr>
    </c:sideWall>
    <c:backWall>
      <c:thickness val="0"/>
      <c:spPr>
        <a:solidFill>
          <a:schemeClr val="bg1"/>
        </a:solidFill>
      </c:spPr>
    </c:backWall>
    <c:plotArea>
      <c:layout>
        <c:manualLayout>
          <c:layoutTarget val="inner"/>
          <c:xMode val="edge"/>
          <c:yMode val="edge"/>
          <c:x val="0.10336859407725549"/>
          <c:y val="5.2181308218825585E-2"/>
          <c:w val="0.89630435181616297"/>
          <c:h val="0.64752268058883944"/>
        </c:manualLayout>
      </c:layout>
      <c:bar3DChart>
        <c:barDir val="col"/>
        <c:grouping val="stacked"/>
        <c:varyColors val="0"/>
        <c:ser>
          <c:idx val="0"/>
          <c:order val="0"/>
          <c:tx>
            <c:strRef>
              <c:f>Sheet1!$B$1</c:f>
              <c:strCache>
                <c:ptCount val="1"/>
                <c:pt idx="0">
                  <c:v>Four Most Common Fields of Paid Community Employment</c:v>
                </c:pt>
              </c:strCache>
            </c:strRef>
          </c:tx>
          <c:invertIfNegative val="0"/>
          <c:dPt>
            <c:idx val="0"/>
            <c:invertIfNegative val="0"/>
            <c:bubble3D val="0"/>
            <c:spPr>
              <a:solidFill>
                <a:schemeClr val="accent5">
                  <a:lumMod val="50000"/>
                </a:schemeClr>
              </a:solidFill>
            </c:spPr>
          </c:dPt>
          <c:dPt>
            <c:idx val="1"/>
            <c:invertIfNegative val="0"/>
            <c:bubble3D val="0"/>
            <c:spPr>
              <a:solidFill>
                <a:schemeClr val="accent3">
                  <a:lumMod val="75000"/>
                </a:schemeClr>
              </a:solidFill>
            </c:spPr>
          </c:dPt>
          <c:dPt>
            <c:idx val="2"/>
            <c:invertIfNegative val="0"/>
            <c:bubble3D val="0"/>
            <c:spPr>
              <a:solidFill>
                <a:schemeClr val="accent4">
                  <a:lumMod val="60000"/>
                  <a:lumOff val="40000"/>
                </a:schemeClr>
              </a:solidFill>
            </c:spPr>
          </c:dPt>
          <c:dPt>
            <c:idx val="3"/>
            <c:invertIfNegative val="0"/>
            <c:bubble3D val="0"/>
            <c:spPr>
              <a:solidFill>
                <a:srgbClr val="C00000"/>
              </a:solidFill>
            </c:spPr>
          </c:dPt>
          <c:dLbls>
            <c:showLegendKey val="0"/>
            <c:showVal val="1"/>
            <c:showCatName val="0"/>
            <c:showSerName val="0"/>
            <c:showPercent val="0"/>
            <c:showBubbleSize val="0"/>
            <c:showLeaderLines val="0"/>
          </c:dLbls>
          <c:cat>
            <c:strRef>
              <c:f>Sheet1!$A$2:$A$5</c:f>
              <c:strCache>
                <c:ptCount val="4"/>
                <c:pt idx="0">
                  <c:v>Food Preparation and Food Service</c:v>
                </c:pt>
                <c:pt idx="1">
                  <c:v>Building and Grounds, Cleaning or Maintenance </c:v>
                </c:pt>
                <c:pt idx="2">
                  <c:v>Retail </c:v>
                </c:pt>
                <c:pt idx="3">
                  <c:v>Assembly, Manufacturing and Packaging </c:v>
                </c:pt>
              </c:strCache>
            </c:strRef>
          </c:cat>
          <c:val>
            <c:numRef>
              <c:f>Sheet1!$B$2:$B$5</c:f>
              <c:numCache>
                <c:formatCode>0%</c:formatCode>
                <c:ptCount val="4"/>
                <c:pt idx="0">
                  <c:v>0.25</c:v>
                </c:pt>
                <c:pt idx="1">
                  <c:v>0.25</c:v>
                </c:pt>
                <c:pt idx="2">
                  <c:v>0.2</c:v>
                </c:pt>
                <c:pt idx="3">
                  <c:v>0.05</c:v>
                </c:pt>
              </c:numCache>
            </c:numRef>
          </c:val>
        </c:ser>
        <c:dLbls>
          <c:showLegendKey val="0"/>
          <c:showVal val="0"/>
          <c:showCatName val="0"/>
          <c:showSerName val="0"/>
          <c:showPercent val="0"/>
          <c:showBubbleSize val="0"/>
        </c:dLbls>
        <c:gapWidth val="75"/>
        <c:shape val="box"/>
        <c:axId val="68073344"/>
        <c:axId val="68074880"/>
        <c:axId val="0"/>
      </c:bar3DChart>
      <c:catAx>
        <c:axId val="68073344"/>
        <c:scaling>
          <c:orientation val="minMax"/>
        </c:scaling>
        <c:delete val="1"/>
        <c:axPos val="b"/>
        <c:majorTickMark val="out"/>
        <c:minorTickMark val="none"/>
        <c:tickLblPos val="nextTo"/>
        <c:crossAx val="68074880"/>
        <c:crosses val="autoZero"/>
        <c:auto val="1"/>
        <c:lblAlgn val="ctr"/>
        <c:lblOffset val="100"/>
        <c:noMultiLvlLbl val="0"/>
      </c:catAx>
      <c:valAx>
        <c:axId val="68074880"/>
        <c:scaling>
          <c:orientation val="minMax"/>
        </c:scaling>
        <c:delete val="0"/>
        <c:axPos val="l"/>
        <c:numFmt formatCode="0%" sourceLinked="1"/>
        <c:majorTickMark val="none"/>
        <c:minorTickMark val="none"/>
        <c:tickLblPos val="nextTo"/>
        <c:crossAx val="68073344"/>
        <c:crosses val="autoZero"/>
        <c:crossBetween val="between"/>
      </c:valAx>
      <c:spPr>
        <a:noFill/>
        <a:ln w="26660">
          <a:noFill/>
        </a:ln>
      </c:spPr>
    </c:plotArea>
    <c:legend>
      <c:legendPos val="b"/>
      <c:layout>
        <c:manualLayout>
          <c:xMode val="edge"/>
          <c:yMode val="edge"/>
          <c:x val="0.18046079611227636"/>
          <c:y val="0.74975430649187846"/>
          <c:w val="0.63674733234764858"/>
          <c:h val="0.23937606171006098"/>
        </c:manualLayout>
      </c:layout>
      <c:overlay val="0"/>
    </c:legend>
    <c:plotVisOnly val="1"/>
    <c:dispBlanksAs val="gap"/>
    <c:showDLblsOverMax val="0"/>
  </c:chart>
  <c:txPr>
    <a:bodyPr/>
    <a:lstStyle/>
    <a:p>
      <a:pPr>
        <a:defRPr sz="1889"/>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a:lstStyle/>
          <a:p>
            <a:pPr>
              <a:defRPr sz="2400"/>
            </a:pPr>
            <a:r>
              <a:rPr lang="en-US" sz="2400" b="1" i="0" u="none" strike="noStrike" baseline="0" dirty="0" smtClean="0">
                <a:effectLst/>
              </a:rPr>
              <a:t>January 1, 2017 – October 1, 2017</a:t>
            </a:r>
          </a:p>
          <a:p>
            <a:pPr>
              <a:defRPr sz="2400"/>
            </a:pPr>
            <a:r>
              <a:rPr lang="en-US" sz="2800" b="1" dirty="0" smtClean="0"/>
              <a:t>Participants </a:t>
            </a:r>
            <a:endParaRPr lang="en-US" sz="2800" b="1" dirty="0"/>
          </a:p>
        </c:rich>
      </c:tx>
      <c:layout/>
      <c:overlay val="0"/>
    </c:title>
    <c:autoTitleDeleted val="0"/>
    <c:view3D>
      <c:rotX val="15"/>
      <c:hPercent val="204"/>
      <c:rotY val="20"/>
      <c:depthPercent val="100"/>
      <c:rAngAx val="0"/>
      <c:perspective val="30"/>
    </c:view3D>
    <c:floor>
      <c:thickness val="0"/>
    </c:floor>
    <c:sideWall>
      <c:thickness val="0"/>
    </c:sideWall>
    <c:backWall>
      <c:thickness val="0"/>
    </c:backWall>
    <c:plotArea>
      <c:layout/>
      <c:bar3DChart>
        <c:barDir val="bar"/>
        <c:grouping val="clustered"/>
        <c:varyColors val="0"/>
        <c:ser>
          <c:idx val="0"/>
          <c:order val="0"/>
          <c:tx>
            <c:strRef>
              <c:f>Sheet1!$B$1</c:f>
              <c:strCache>
                <c:ptCount val="1"/>
                <c:pt idx="0">
                  <c:v>Participants </c:v>
                </c:pt>
              </c:strCache>
            </c:strRef>
          </c:tx>
          <c:invertIfNegative val="0"/>
          <c:dPt>
            <c:idx val="0"/>
            <c:invertIfNegative val="0"/>
            <c:bubble3D val="0"/>
            <c:spPr>
              <a:solidFill>
                <a:srgbClr val="B4003C"/>
              </a:solidFill>
            </c:spPr>
          </c:dPt>
          <c:dPt>
            <c:idx val="1"/>
            <c:invertIfNegative val="0"/>
            <c:bubble3D val="0"/>
            <c:spPr>
              <a:solidFill>
                <a:schemeClr val="accent1">
                  <a:lumMod val="50000"/>
                </a:schemeClr>
              </a:solidFill>
            </c:spPr>
          </c:dPt>
          <c:dPt>
            <c:idx val="2"/>
            <c:invertIfNegative val="0"/>
            <c:bubble3D val="0"/>
            <c:spPr>
              <a:solidFill>
                <a:schemeClr val="bg2"/>
              </a:solidFill>
            </c:spPr>
          </c:dPt>
          <c:dPt>
            <c:idx val="3"/>
            <c:invertIfNegative val="0"/>
            <c:bubble3D val="0"/>
            <c:spPr>
              <a:solidFill>
                <a:srgbClr val="0070C0"/>
              </a:solidFill>
            </c:spPr>
          </c:dPt>
          <c:cat>
            <c:strRef>
              <c:f>Sheet1!$A$2:$A$5</c:f>
              <c:strCache>
                <c:ptCount val="4"/>
                <c:pt idx="0">
                  <c:v>Secured Internship</c:v>
                </c:pt>
                <c:pt idx="1">
                  <c:v>Secured Employment</c:v>
                </c:pt>
                <c:pt idx="2">
                  <c:v>Maintained Employment</c:v>
                </c:pt>
                <c:pt idx="3">
                  <c:v>Seeking Training</c:v>
                </c:pt>
              </c:strCache>
            </c:strRef>
          </c:cat>
          <c:val>
            <c:numRef>
              <c:f>Sheet1!$B$2:$B$5</c:f>
              <c:numCache>
                <c:formatCode>General</c:formatCode>
                <c:ptCount val="4"/>
                <c:pt idx="0">
                  <c:v>1</c:v>
                </c:pt>
                <c:pt idx="1">
                  <c:v>2</c:v>
                </c:pt>
                <c:pt idx="2">
                  <c:v>1</c:v>
                </c:pt>
                <c:pt idx="3">
                  <c:v>1</c:v>
                </c:pt>
              </c:numCache>
            </c:numRef>
          </c:val>
        </c:ser>
        <c:dLbls>
          <c:showLegendKey val="0"/>
          <c:showVal val="0"/>
          <c:showCatName val="0"/>
          <c:showSerName val="0"/>
          <c:showPercent val="0"/>
          <c:showBubbleSize val="0"/>
        </c:dLbls>
        <c:gapWidth val="150"/>
        <c:shape val="cylinder"/>
        <c:axId val="86055552"/>
        <c:axId val="86054016"/>
        <c:axId val="0"/>
      </c:bar3DChart>
      <c:valAx>
        <c:axId val="86054016"/>
        <c:scaling>
          <c:orientation val="minMax"/>
        </c:scaling>
        <c:delete val="0"/>
        <c:axPos val="b"/>
        <c:majorGridlines/>
        <c:numFmt formatCode="General" sourceLinked="1"/>
        <c:majorTickMark val="none"/>
        <c:minorTickMark val="none"/>
        <c:tickLblPos val="nextTo"/>
        <c:crossAx val="86055552"/>
        <c:crosses val="autoZero"/>
        <c:crossBetween val="between"/>
      </c:valAx>
      <c:catAx>
        <c:axId val="86055552"/>
        <c:scaling>
          <c:orientation val="minMax"/>
        </c:scaling>
        <c:delete val="0"/>
        <c:axPos val="l"/>
        <c:numFmt formatCode="General" sourceLinked="1"/>
        <c:majorTickMark val="none"/>
        <c:minorTickMark val="none"/>
        <c:tickLblPos val="nextTo"/>
        <c:crossAx val="86054016"/>
        <c:crosses val="autoZero"/>
        <c:auto val="1"/>
        <c:lblAlgn val="ctr"/>
        <c:lblOffset val="100"/>
        <c:noMultiLvlLbl val="0"/>
      </c:cat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3550"/>
          </a:xfrm>
          <a:prstGeom prst="rect">
            <a:avLst/>
          </a:prstGeom>
        </p:spPr>
        <p:txBody>
          <a:bodyPr vert="horz" lIns="91440" tIns="45720" rIns="91440" bIns="45720" rtlCol="0"/>
          <a:lstStyle>
            <a:lvl1pPr algn="l">
              <a:defRPr sz="1200">
                <a:latin typeface="Arial" charset="0"/>
              </a:defRPr>
            </a:lvl1pPr>
          </a:lstStyle>
          <a:p>
            <a:pPr>
              <a:defRPr/>
            </a:pPr>
            <a:endParaRPr lang="en-US" dirty="0"/>
          </a:p>
        </p:txBody>
      </p:sp>
      <p:sp>
        <p:nvSpPr>
          <p:cNvPr id="3" name="Date Placeholder 2"/>
          <p:cNvSpPr>
            <a:spLocks noGrp="1"/>
          </p:cNvSpPr>
          <p:nvPr>
            <p:ph type="dt" idx="1"/>
          </p:nvPr>
        </p:nvSpPr>
        <p:spPr>
          <a:xfrm>
            <a:off x="3967163" y="0"/>
            <a:ext cx="3035300" cy="463550"/>
          </a:xfrm>
          <a:prstGeom prst="rect">
            <a:avLst/>
          </a:prstGeom>
        </p:spPr>
        <p:txBody>
          <a:bodyPr vert="horz" lIns="91440" tIns="45720" rIns="91440" bIns="45720" rtlCol="0"/>
          <a:lstStyle>
            <a:lvl1pPr algn="r">
              <a:defRPr sz="1200">
                <a:latin typeface="Arial" charset="0"/>
              </a:defRPr>
            </a:lvl1pPr>
          </a:lstStyle>
          <a:p>
            <a:pPr>
              <a:defRPr/>
            </a:pPr>
            <a:fld id="{C42CF86D-47D9-424A-82B8-454B83BC0B1A}" type="datetimeFigureOut">
              <a:rPr lang="en-US"/>
              <a:pPr>
                <a:defRPr/>
              </a:pPr>
              <a:t>10/31/2017</a:t>
            </a:fld>
            <a:endParaRPr lang="en-US" dirty="0"/>
          </a:p>
        </p:txBody>
      </p:sp>
      <p:sp>
        <p:nvSpPr>
          <p:cNvPr id="4" name="Slide Image Placeholder 3"/>
          <p:cNvSpPr>
            <a:spLocks noGrp="1" noRot="1" noChangeAspect="1"/>
          </p:cNvSpPr>
          <p:nvPr>
            <p:ph type="sldImg" idx="2"/>
          </p:nvPr>
        </p:nvSpPr>
        <p:spPr>
          <a:xfrm>
            <a:off x="601663" y="696913"/>
            <a:ext cx="5800725" cy="3481387"/>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700088" y="4410075"/>
            <a:ext cx="5603875" cy="417671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18563"/>
            <a:ext cx="3035300" cy="463550"/>
          </a:xfrm>
          <a:prstGeom prst="rect">
            <a:avLst/>
          </a:prstGeom>
        </p:spPr>
        <p:txBody>
          <a:bodyPr vert="horz" lIns="91440" tIns="45720" rIns="91440" bIns="45720"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967163" y="8818563"/>
            <a:ext cx="3035300" cy="463550"/>
          </a:xfrm>
          <a:prstGeom prst="rect">
            <a:avLst/>
          </a:prstGeom>
        </p:spPr>
        <p:txBody>
          <a:bodyPr vert="horz" lIns="91440" tIns="45720" rIns="91440" bIns="45720" rtlCol="0" anchor="b"/>
          <a:lstStyle>
            <a:lvl1pPr algn="r">
              <a:defRPr sz="1200">
                <a:latin typeface="Arial" charset="0"/>
              </a:defRPr>
            </a:lvl1pPr>
          </a:lstStyle>
          <a:p>
            <a:pPr>
              <a:defRPr/>
            </a:pPr>
            <a:fld id="{A8BB5C47-608A-4D16-A33D-A2EC818CEC07}" type="slidenum">
              <a:rPr lang="en-US"/>
              <a:pPr>
                <a:defRPr/>
              </a:pPr>
              <a:t>‹#›</a:t>
            </a:fld>
            <a:endParaRPr lang="en-US" dirty="0"/>
          </a:p>
        </p:txBody>
      </p:sp>
    </p:spTree>
    <p:extLst>
      <p:ext uri="{BB962C8B-B14F-4D97-AF65-F5344CB8AC3E}">
        <p14:creationId xmlns:p14="http://schemas.microsoft.com/office/powerpoint/2010/main" val="22321771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88653DA-6768-41BC-8CC1-CE75376A84AB}" type="slidenum">
              <a:rPr lang="en-US" altLang="en-US" smtClean="0">
                <a:latin typeface="Arial" pitchFamily="34" charset="0"/>
              </a:rPr>
              <a:pPr eaLnBrk="1" hangingPunct="1">
                <a:spcBef>
                  <a:spcPct val="0"/>
                </a:spcBef>
              </a:pPr>
              <a:t>1</a:t>
            </a:fld>
            <a:endParaRPr lang="en-US" altLang="en-US"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8521700"/>
            <a:ext cx="38862000" cy="588010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6858000" y="15544800"/>
            <a:ext cx="32004000" cy="70104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077351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286000" y="1098550"/>
            <a:ext cx="41148000" cy="4572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286000" y="6400800"/>
            <a:ext cx="41148000" cy="181038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3016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147000" y="1098550"/>
            <a:ext cx="10287000" cy="234061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0" y="1098550"/>
            <a:ext cx="30708600" cy="234061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8818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1098550"/>
            <a:ext cx="41148000" cy="4572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2286000" y="6400800"/>
            <a:ext cx="41148000" cy="181038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300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11563" y="17627600"/>
            <a:ext cx="38862000" cy="544830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611563" y="11626850"/>
            <a:ext cx="38862000" cy="60007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7166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1098550"/>
            <a:ext cx="41148000" cy="4572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0" y="6400800"/>
            <a:ext cx="20497800" cy="181038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936200" y="6400800"/>
            <a:ext cx="20497800" cy="181038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5922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0" y="1098550"/>
            <a:ext cx="41148000" cy="4572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0" y="6140450"/>
            <a:ext cx="20200938" cy="25590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0" y="8699500"/>
            <a:ext cx="20200938" cy="158051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3225125" y="6140450"/>
            <a:ext cx="20208875" cy="25590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3225125" y="8699500"/>
            <a:ext cx="20208875" cy="158051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798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0" y="1098550"/>
            <a:ext cx="41148000" cy="4572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637441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465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0" y="1092200"/>
            <a:ext cx="15041563" cy="464820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875250" y="1092200"/>
            <a:ext cx="25558750" cy="234124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286000" y="5740400"/>
            <a:ext cx="15041563" cy="187642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24199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61438" y="19202400"/>
            <a:ext cx="27432000" cy="22669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961438" y="2451100"/>
            <a:ext cx="27432000" cy="164592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8961438" y="21469350"/>
            <a:ext cx="27432000" cy="32194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4480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2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4568825"/>
            <a:ext cx="7313613" cy="22853650"/>
          </a:xfrm>
          <a:prstGeom prst="rect">
            <a:avLst/>
          </a:prstGeom>
          <a:solidFill>
            <a:srgbClr val="9900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0" tIns="228600" rIns="457200" bIns="457200"/>
          <a:lstStyle>
            <a:lvl1pPr defTabSz="4389438" eaLnBrk="0" hangingPunct="0">
              <a:defRPr sz="2800">
                <a:solidFill>
                  <a:schemeClr val="tx1"/>
                </a:solidFill>
                <a:latin typeface="Arial" charset="0"/>
              </a:defRPr>
            </a:lvl1pPr>
            <a:lvl2pPr marL="742950" indent="-285750" defTabSz="4389438" eaLnBrk="0" hangingPunct="0">
              <a:defRPr sz="2800">
                <a:solidFill>
                  <a:schemeClr val="tx1"/>
                </a:solidFill>
                <a:latin typeface="Arial" charset="0"/>
              </a:defRPr>
            </a:lvl2pPr>
            <a:lvl3pPr marL="1143000" indent="-228600" defTabSz="4389438" eaLnBrk="0" hangingPunct="0">
              <a:defRPr sz="2800">
                <a:solidFill>
                  <a:schemeClr val="tx1"/>
                </a:solidFill>
                <a:latin typeface="Arial" charset="0"/>
              </a:defRPr>
            </a:lvl3pPr>
            <a:lvl4pPr marL="1600200" indent="-228600" defTabSz="4389438" eaLnBrk="0" hangingPunct="0">
              <a:defRPr sz="2800">
                <a:solidFill>
                  <a:schemeClr val="tx1"/>
                </a:solidFill>
                <a:latin typeface="Arial" charset="0"/>
              </a:defRPr>
            </a:lvl4pPr>
            <a:lvl5pPr marL="2057400" indent="-228600" defTabSz="4389438" eaLnBrk="0" hangingPunct="0">
              <a:defRPr sz="2800">
                <a:solidFill>
                  <a:schemeClr val="tx1"/>
                </a:solidFill>
                <a:latin typeface="Arial" charset="0"/>
              </a:defRPr>
            </a:lvl5pPr>
            <a:lvl6pPr marL="2514600" indent="-228600" defTabSz="4389438" eaLnBrk="0" fontAlgn="base" hangingPunct="0">
              <a:spcBef>
                <a:spcPct val="0"/>
              </a:spcBef>
              <a:spcAft>
                <a:spcPct val="0"/>
              </a:spcAft>
              <a:defRPr sz="2800">
                <a:solidFill>
                  <a:schemeClr val="tx1"/>
                </a:solidFill>
                <a:latin typeface="Arial" charset="0"/>
              </a:defRPr>
            </a:lvl6pPr>
            <a:lvl7pPr marL="2971800" indent="-228600" defTabSz="4389438" eaLnBrk="0" fontAlgn="base" hangingPunct="0">
              <a:spcBef>
                <a:spcPct val="0"/>
              </a:spcBef>
              <a:spcAft>
                <a:spcPct val="0"/>
              </a:spcAft>
              <a:defRPr sz="2800">
                <a:solidFill>
                  <a:schemeClr val="tx1"/>
                </a:solidFill>
                <a:latin typeface="Arial" charset="0"/>
              </a:defRPr>
            </a:lvl7pPr>
            <a:lvl8pPr marL="3429000" indent="-228600" defTabSz="4389438" eaLnBrk="0" fontAlgn="base" hangingPunct="0">
              <a:spcBef>
                <a:spcPct val="0"/>
              </a:spcBef>
              <a:spcAft>
                <a:spcPct val="0"/>
              </a:spcAft>
              <a:defRPr sz="2800">
                <a:solidFill>
                  <a:schemeClr val="tx1"/>
                </a:solidFill>
                <a:latin typeface="Arial" charset="0"/>
              </a:defRPr>
            </a:lvl8pPr>
            <a:lvl9pPr marL="3886200" indent="-228600" defTabSz="4389438" eaLnBrk="0" fontAlgn="base" hangingPunct="0">
              <a:spcBef>
                <a:spcPct val="0"/>
              </a:spcBef>
              <a:spcAft>
                <a:spcPct val="0"/>
              </a:spcAft>
              <a:defRPr sz="2800">
                <a:solidFill>
                  <a:schemeClr val="tx1"/>
                </a:solidFill>
                <a:latin typeface="Arial" charset="0"/>
              </a:defRPr>
            </a:lvl9pPr>
          </a:lstStyle>
          <a:p>
            <a:pPr algn="ctr" eaLnBrk="1" hangingPunct="1">
              <a:defRPr/>
            </a:pPr>
            <a:endParaRPr lang="en-US" altLang="en-US" sz="4800" dirty="0" smtClean="0">
              <a:latin typeface="Impact" pitchFamily="34" charset="0"/>
            </a:endParaRPr>
          </a:p>
        </p:txBody>
      </p:sp>
      <p:sp>
        <p:nvSpPr>
          <p:cNvPr id="1027" name="Rectangle 8"/>
          <p:cNvSpPr>
            <a:spLocks noChangeArrowheads="1"/>
          </p:cNvSpPr>
          <p:nvPr userDrawn="1"/>
        </p:nvSpPr>
        <p:spPr bwMode="auto">
          <a:xfrm>
            <a:off x="7312025" y="0"/>
            <a:ext cx="38392100" cy="4570413"/>
          </a:xfrm>
          <a:prstGeom prst="rect">
            <a:avLst/>
          </a:prstGeom>
          <a:solidFill>
            <a:srgbClr val="9900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0" tIns="457200" rIns="457200" bIns="457200"/>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defRPr/>
            </a:pPr>
            <a:endParaRPr lang="en-US" altLang="en-US" dirty="0" smtClean="0"/>
          </a:p>
        </p:txBody>
      </p:sp>
      <p:sp>
        <p:nvSpPr>
          <p:cNvPr id="1028" name="Rectangle 9"/>
          <p:cNvSpPr>
            <a:spLocks noChangeArrowheads="1"/>
          </p:cNvSpPr>
          <p:nvPr userDrawn="1"/>
        </p:nvSpPr>
        <p:spPr bwMode="auto">
          <a:xfrm>
            <a:off x="7312025" y="4568825"/>
            <a:ext cx="38392100" cy="22853650"/>
          </a:xfrm>
          <a:prstGeom prst="rect">
            <a:avLst/>
          </a:prstGeom>
          <a:solidFill>
            <a:srgbClr val="EAEA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0" tIns="457200" rIns="457200" bIns="457200"/>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defRPr/>
            </a:pPr>
            <a:endParaRPr lang="en-US" altLang="en-US" dirty="0" smtClean="0"/>
          </a:p>
        </p:txBody>
      </p:sp>
      <p:sp>
        <p:nvSpPr>
          <p:cNvPr id="1029" name="Line 11"/>
          <p:cNvSpPr>
            <a:spLocks noChangeShapeType="1"/>
          </p:cNvSpPr>
          <p:nvPr userDrawn="1"/>
        </p:nvSpPr>
        <p:spPr bwMode="auto">
          <a:xfrm>
            <a:off x="7312025" y="0"/>
            <a:ext cx="0" cy="27424063"/>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30" name="Line 12"/>
          <p:cNvSpPr>
            <a:spLocks noChangeShapeType="1"/>
          </p:cNvSpPr>
          <p:nvPr userDrawn="1"/>
        </p:nvSpPr>
        <p:spPr bwMode="auto">
          <a:xfrm>
            <a:off x="0" y="4572000"/>
            <a:ext cx="45705713"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031" name="Picture 15" descr="PosterTemplateCopyright"/>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906588" y="26908125"/>
            <a:ext cx="350202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charset="0"/>
        </a:defRPr>
      </a:lvl2pPr>
      <a:lvl3pPr algn="ctr" defTabSz="4389438" rtl="0" eaLnBrk="0" fontAlgn="base" hangingPunct="0">
        <a:spcBef>
          <a:spcPct val="0"/>
        </a:spcBef>
        <a:spcAft>
          <a:spcPct val="0"/>
        </a:spcAft>
        <a:defRPr sz="21100">
          <a:solidFill>
            <a:schemeClr val="tx2"/>
          </a:solidFill>
          <a:latin typeface="Arial" charset="0"/>
        </a:defRPr>
      </a:lvl3pPr>
      <a:lvl4pPr algn="ctr" defTabSz="4389438" rtl="0" eaLnBrk="0" fontAlgn="base" hangingPunct="0">
        <a:spcBef>
          <a:spcPct val="0"/>
        </a:spcBef>
        <a:spcAft>
          <a:spcPct val="0"/>
        </a:spcAft>
        <a:defRPr sz="21100">
          <a:solidFill>
            <a:schemeClr val="tx2"/>
          </a:solidFill>
          <a:latin typeface="Arial" charset="0"/>
        </a:defRPr>
      </a:lvl4pPr>
      <a:lvl5pPr algn="ctr" defTabSz="4389438" rtl="0" eaLnBrk="0" fontAlgn="base" hangingPunct="0">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eaLnBrk="0" fontAlgn="base" hangingPunct="0">
        <a:spcBef>
          <a:spcPct val="20000"/>
        </a:spcBef>
        <a:spcAft>
          <a:spcPct val="0"/>
        </a:spcAft>
        <a:buChar char="•"/>
        <a:defRPr sz="154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a:solidFill>
            <a:schemeClr val="tx1"/>
          </a:solidFill>
          <a:latin typeface="+mn-lt"/>
        </a:defRPr>
      </a:lvl2pPr>
      <a:lvl3pPr marL="5486400" indent="-1096963" algn="l" defTabSz="4389438" rtl="0" eaLnBrk="0" fontAlgn="base" hangingPunct="0">
        <a:spcBef>
          <a:spcPct val="20000"/>
        </a:spcBef>
        <a:spcAft>
          <a:spcPct val="0"/>
        </a:spcAft>
        <a:buChar char="•"/>
        <a:defRPr sz="11500">
          <a:solidFill>
            <a:schemeClr val="tx1"/>
          </a:solidFill>
          <a:latin typeface="+mn-lt"/>
        </a:defRPr>
      </a:lvl3pPr>
      <a:lvl4pPr marL="7680325" indent="-1096963" algn="l" defTabSz="4389438" rtl="0" eaLnBrk="0" fontAlgn="base" hangingPunct="0">
        <a:spcBef>
          <a:spcPct val="20000"/>
        </a:spcBef>
        <a:spcAft>
          <a:spcPct val="0"/>
        </a:spcAft>
        <a:buChar char="–"/>
        <a:defRPr sz="9600">
          <a:solidFill>
            <a:schemeClr val="tx1"/>
          </a:solidFill>
          <a:latin typeface="+mn-lt"/>
        </a:defRPr>
      </a:lvl4pPr>
      <a:lvl5pPr marL="9875838" indent="-1096963" algn="l" defTabSz="4389438" rtl="0" eaLnBrk="0" fontAlgn="base" hangingPunct="0">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8" name="Text Box 190"/>
          <p:cNvSpPr txBox="1">
            <a:spLocks noChangeArrowheads="1"/>
          </p:cNvSpPr>
          <p:nvPr/>
        </p:nvSpPr>
        <p:spPr bwMode="auto">
          <a:xfrm>
            <a:off x="7391400" y="0"/>
            <a:ext cx="31623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9144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defRPr/>
            </a:pPr>
            <a:endParaRPr lang="en-US" sz="6000" b="1" dirty="0" smtClean="0">
              <a:solidFill>
                <a:schemeClr val="bg1"/>
              </a:solidFill>
              <a:effectLst>
                <a:outerShdw blurRad="38100" dist="38100" dir="2700000" algn="tl">
                  <a:srgbClr val="000000"/>
                </a:outerShdw>
              </a:effectLst>
              <a:latin typeface="+mj-lt"/>
            </a:endParaRPr>
          </a:p>
          <a:p>
            <a:pPr algn="ctr">
              <a:defRPr/>
            </a:pPr>
            <a:endParaRPr lang="en-US" sz="6000" b="1" dirty="0">
              <a:solidFill>
                <a:schemeClr val="bg1"/>
              </a:solidFill>
              <a:effectLst>
                <a:outerShdw blurRad="38100" dist="38100" dir="2700000" algn="tl">
                  <a:srgbClr val="000000"/>
                </a:outerShdw>
              </a:effectLst>
              <a:latin typeface="+mj-lt"/>
            </a:endParaRPr>
          </a:p>
          <a:p>
            <a:pPr algn="ctr">
              <a:defRPr/>
            </a:pPr>
            <a:endParaRPr lang="en-US" sz="6000" b="1" dirty="0" smtClean="0">
              <a:solidFill>
                <a:schemeClr val="bg1"/>
              </a:solidFill>
              <a:effectLst>
                <a:outerShdw blurRad="38100" dist="38100" dir="2700000" algn="tl">
                  <a:srgbClr val="000000"/>
                </a:outerShdw>
              </a:effectLst>
              <a:latin typeface="+mj-lt"/>
            </a:endParaRPr>
          </a:p>
          <a:p>
            <a:pPr algn="ctr">
              <a:defRPr/>
            </a:pPr>
            <a:endParaRPr lang="en-US" sz="6000" b="1" dirty="0">
              <a:solidFill>
                <a:schemeClr val="bg1"/>
              </a:solidFill>
              <a:effectLst>
                <a:outerShdw blurRad="38100" dist="38100" dir="2700000" algn="tl">
                  <a:srgbClr val="000000"/>
                </a:outerShdw>
              </a:effectLst>
              <a:latin typeface="+mj-lt"/>
            </a:endParaRPr>
          </a:p>
          <a:p>
            <a:pPr algn="ctr">
              <a:defRPr/>
            </a:pPr>
            <a:endParaRPr lang="en-US" sz="6000" b="1" dirty="0" smtClean="0">
              <a:solidFill>
                <a:schemeClr val="bg1"/>
              </a:solidFill>
              <a:effectLst>
                <a:outerShdw blurRad="38100" dist="38100" dir="2700000" algn="tl">
                  <a:srgbClr val="000000"/>
                </a:outerShdw>
              </a:effectLst>
              <a:latin typeface="+mj-lt"/>
            </a:endParaRPr>
          </a:p>
          <a:p>
            <a:pPr algn="ctr">
              <a:defRPr/>
            </a:pPr>
            <a:r>
              <a:rPr lang="en-US" sz="7200" b="1" dirty="0">
                <a:solidFill>
                  <a:schemeClr val="bg1"/>
                </a:solidFill>
                <a:effectLst>
                  <a:outerShdw blurRad="38100" dist="38100" dir="2700000" algn="tl">
                    <a:srgbClr val="000000"/>
                  </a:outerShdw>
                </a:effectLst>
              </a:rPr>
              <a:t>The Role of Support Coordinators on the Path to Competitive Employment </a:t>
            </a:r>
          </a:p>
          <a:p>
            <a:pPr algn="ctr">
              <a:defRPr/>
            </a:pPr>
            <a:r>
              <a:rPr lang="en-US" sz="6000" b="1" dirty="0" smtClean="0">
                <a:solidFill>
                  <a:schemeClr val="bg1"/>
                </a:solidFill>
                <a:effectLst>
                  <a:outerShdw blurRad="38100" dist="38100" dir="2700000" algn="tl">
                    <a:srgbClr val="000000"/>
                  </a:outerShdw>
                </a:effectLst>
                <a:latin typeface="+mj-lt"/>
              </a:rPr>
              <a:t>   Sara Molina-Robinson, MS, NPM</a:t>
            </a:r>
          </a:p>
          <a:p>
            <a:pPr algn="ctr">
              <a:defRPr/>
            </a:pPr>
            <a:r>
              <a:rPr lang="en-US" sz="6000" b="1" dirty="0" smtClean="0">
                <a:solidFill>
                  <a:schemeClr val="bg1"/>
                </a:solidFill>
                <a:effectLst>
                  <a:outerShdw blurRad="38100" dist="38100" dir="2700000" algn="tl">
                    <a:srgbClr val="000000"/>
                  </a:outerShdw>
                </a:effectLst>
                <a:latin typeface="+mj-lt"/>
              </a:rPr>
              <a:t> Managing Director of Social Services</a:t>
            </a:r>
          </a:p>
          <a:p>
            <a:pPr algn="ctr">
              <a:defRPr/>
            </a:pPr>
            <a:endParaRPr lang="en-US" sz="6000" b="1" dirty="0" smtClean="0">
              <a:solidFill>
                <a:schemeClr val="bg1"/>
              </a:solidFill>
              <a:effectLst>
                <a:outerShdw blurRad="38100" dist="38100" dir="2700000" algn="tl">
                  <a:srgbClr val="000000"/>
                </a:outerShdw>
              </a:effectLst>
              <a:latin typeface="+mj-lt"/>
            </a:endParaRPr>
          </a:p>
          <a:p>
            <a:pPr algn="ctr">
              <a:defRPr/>
            </a:pPr>
            <a:endParaRPr lang="en-US" sz="6000" b="1" dirty="0" smtClean="0">
              <a:solidFill>
                <a:schemeClr val="bg1"/>
              </a:solidFill>
              <a:effectLst>
                <a:outerShdw blurRad="38100" dist="38100" dir="2700000" algn="tl">
                  <a:srgbClr val="000000"/>
                </a:outerShdw>
              </a:effectLst>
              <a:latin typeface="+mj-lt"/>
            </a:endParaRPr>
          </a:p>
          <a:p>
            <a:pPr algn="ctr">
              <a:defRPr/>
            </a:pPr>
            <a:endParaRPr lang="en-US" sz="6000" b="1" dirty="0" smtClean="0">
              <a:solidFill>
                <a:schemeClr val="bg1"/>
              </a:solidFill>
              <a:effectLst>
                <a:outerShdw blurRad="38100" dist="38100" dir="2700000" algn="tl">
                  <a:srgbClr val="000000"/>
                </a:outerShdw>
              </a:effectLst>
              <a:latin typeface="+mj-lt"/>
            </a:endParaRPr>
          </a:p>
          <a:p>
            <a:pPr algn="ctr">
              <a:defRPr/>
            </a:pPr>
            <a:endParaRPr lang="en-US" sz="6000" b="1" dirty="0">
              <a:solidFill>
                <a:schemeClr val="bg1"/>
              </a:solidFill>
              <a:effectLst>
                <a:outerShdw blurRad="38100" dist="38100" dir="2700000" algn="tl">
                  <a:srgbClr val="000000"/>
                </a:outerShdw>
              </a:effectLst>
              <a:latin typeface="+mj-lt"/>
            </a:endParaRPr>
          </a:p>
          <a:p>
            <a:pPr algn="ctr">
              <a:defRPr/>
            </a:pPr>
            <a:endParaRPr lang="en-US" sz="6000" dirty="0" smtClean="0">
              <a:solidFill>
                <a:schemeClr val="bg1"/>
              </a:solidFill>
              <a:effectLst>
                <a:outerShdw blurRad="38100" dist="38100" dir="2700000" algn="tl">
                  <a:srgbClr val="000000"/>
                </a:outerShdw>
              </a:effectLst>
              <a:latin typeface="+mj-lt"/>
            </a:endParaRPr>
          </a:p>
        </p:txBody>
      </p:sp>
      <p:sp>
        <p:nvSpPr>
          <p:cNvPr id="2050" name="Text Box 123"/>
          <p:cNvSpPr txBox="1">
            <a:spLocks noChangeArrowheads="1"/>
          </p:cNvSpPr>
          <p:nvPr/>
        </p:nvSpPr>
        <p:spPr bwMode="auto">
          <a:xfrm>
            <a:off x="9296400" y="4953000"/>
            <a:ext cx="361823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7200" rIns="457200" bIns="457200" anchor="ctr" anchorCtr="1"/>
          <a:lstStyle>
            <a:lvl1pPr defTabSz="4389438" eaLnBrk="0" hangingPunct="0">
              <a:defRPr sz="2800">
                <a:solidFill>
                  <a:schemeClr val="tx1"/>
                </a:solidFill>
                <a:latin typeface="Arial" pitchFamily="34" charset="0"/>
              </a:defRPr>
            </a:lvl1pPr>
            <a:lvl2pPr marL="742950" indent="-285750" defTabSz="4389438" eaLnBrk="0" hangingPunct="0">
              <a:defRPr sz="2800">
                <a:solidFill>
                  <a:schemeClr val="tx1"/>
                </a:solidFill>
                <a:latin typeface="Arial" pitchFamily="34" charset="0"/>
              </a:defRPr>
            </a:lvl2pPr>
            <a:lvl3pPr marL="1143000" indent="-228600" defTabSz="4389438" eaLnBrk="0" hangingPunct="0">
              <a:defRPr sz="2800">
                <a:solidFill>
                  <a:schemeClr val="tx1"/>
                </a:solidFill>
                <a:latin typeface="Arial" pitchFamily="34" charset="0"/>
              </a:defRPr>
            </a:lvl3pPr>
            <a:lvl4pPr marL="1600200" indent="-228600" defTabSz="4389438" eaLnBrk="0" hangingPunct="0">
              <a:defRPr sz="2800">
                <a:solidFill>
                  <a:schemeClr val="tx1"/>
                </a:solidFill>
                <a:latin typeface="Arial" pitchFamily="34" charset="0"/>
              </a:defRPr>
            </a:lvl4pPr>
            <a:lvl5pPr marL="2057400" indent="-228600" defTabSz="4389438" eaLnBrk="0" hangingPunct="0">
              <a:defRPr sz="2800">
                <a:solidFill>
                  <a:schemeClr val="tx1"/>
                </a:solidFill>
                <a:latin typeface="Arial" pitchFamily="34" charset="0"/>
              </a:defRPr>
            </a:lvl5pPr>
            <a:lvl6pPr marL="2514600" indent="-228600" defTabSz="4389438" eaLnBrk="0" fontAlgn="base" hangingPunct="0">
              <a:spcBef>
                <a:spcPct val="0"/>
              </a:spcBef>
              <a:spcAft>
                <a:spcPct val="0"/>
              </a:spcAft>
              <a:defRPr sz="2800">
                <a:solidFill>
                  <a:schemeClr val="tx1"/>
                </a:solidFill>
                <a:latin typeface="Arial" pitchFamily="34" charset="0"/>
              </a:defRPr>
            </a:lvl6pPr>
            <a:lvl7pPr marL="2971800" indent="-228600" defTabSz="4389438" eaLnBrk="0" fontAlgn="base" hangingPunct="0">
              <a:spcBef>
                <a:spcPct val="0"/>
              </a:spcBef>
              <a:spcAft>
                <a:spcPct val="0"/>
              </a:spcAft>
              <a:defRPr sz="2800">
                <a:solidFill>
                  <a:schemeClr val="tx1"/>
                </a:solidFill>
                <a:latin typeface="Arial" pitchFamily="34" charset="0"/>
              </a:defRPr>
            </a:lvl7pPr>
            <a:lvl8pPr marL="3429000" indent="-228600" defTabSz="4389438" eaLnBrk="0" fontAlgn="base" hangingPunct="0">
              <a:spcBef>
                <a:spcPct val="0"/>
              </a:spcBef>
              <a:spcAft>
                <a:spcPct val="0"/>
              </a:spcAft>
              <a:defRPr sz="2800">
                <a:solidFill>
                  <a:schemeClr val="tx1"/>
                </a:solidFill>
                <a:latin typeface="Arial" pitchFamily="34" charset="0"/>
              </a:defRPr>
            </a:lvl8pPr>
            <a:lvl9pPr marL="3886200" indent="-228600" defTabSz="4389438" eaLnBrk="0" fontAlgn="base" hangingPunct="0">
              <a:spcBef>
                <a:spcPct val="0"/>
              </a:spcBef>
              <a:spcAft>
                <a:spcPct val="0"/>
              </a:spcAft>
              <a:defRPr sz="2800">
                <a:solidFill>
                  <a:schemeClr val="tx1"/>
                </a:solidFill>
                <a:latin typeface="Arial" pitchFamily="34" charset="0"/>
              </a:defRPr>
            </a:lvl9pPr>
          </a:lstStyle>
          <a:p>
            <a:pPr algn="ctr" eaLnBrk="1" hangingPunct="1"/>
            <a:endParaRPr lang="en-US" altLang="en-US" sz="6600" dirty="0">
              <a:solidFill>
                <a:schemeClr val="bg1"/>
              </a:solidFill>
            </a:endParaRPr>
          </a:p>
        </p:txBody>
      </p:sp>
      <p:sp>
        <p:nvSpPr>
          <p:cNvPr id="2051" name="Text Box 130"/>
          <p:cNvSpPr txBox="1">
            <a:spLocks noChangeArrowheads="1"/>
          </p:cNvSpPr>
          <p:nvPr/>
        </p:nvSpPr>
        <p:spPr bwMode="auto">
          <a:xfrm>
            <a:off x="8229600" y="4572000"/>
            <a:ext cx="91408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eaLnBrk="0" hangingPunct="0">
              <a:defRPr sz="2800">
                <a:solidFill>
                  <a:schemeClr val="tx1"/>
                </a:solidFill>
                <a:latin typeface="Arial" pitchFamily="34" charset="0"/>
              </a:defRPr>
            </a:lvl1pPr>
            <a:lvl2pPr marL="742950" indent="-285750" defTabSz="4389438" eaLnBrk="0" hangingPunct="0">
              <a:defRPr sz="2800">
                <a:solidFill>
                  <a:schemeClr val="tx1"/>
                </a:solidFill>
                <a:latin typeface="Arial" pitchFamily="34" charset="0"/>
              </a:defRPr>
            </a:lvl2pPr>
            <a:lvl3pPr marL="1143000" indent="-228600" defTabSz="4389438" eaLnBrk="0" hangingPunct="0">
              <a:defRPr sz="2800">
                <a:solidFill>
                  <a:schemeClr val="tx1"/>
                </a:solidFill>
                <a:latin typeface="Arial" pitchFamily="34" charset="0"/>
              </a:defRPr>
            </a:lvl3pPr>
            <a:lvl4pPr marL="1600200" indent="-228600" defTabSz="4389438" eaLnBrk="0" hangingPunct="0">
              <a:defRPr sz="2800">
                <a:solidFill>
                  <a:schemeClr val="tx1"/>
                </a:solidFill>
                <a:latin typeface="Arial" pitchFamily="34" charset="0"/>
              </a:defRPr>
            </a:lvl4pPr>
            <a:lvl5pPr marL="2057400" indent="-228600" defTabSz="4389438" eaLnBrk="0" hangingPunct="0">
              <a:defRPr sz="2800">
                <a:solidFill>
                  <a:schemeClr val="tx1"/>
                </a:solidFill>
                <a:latin typeface="Arial" pitchFamily="34" charset="0"/>
              </a:defRPr>
            </a:lvl5pPr>
            <a:lvl6pPr marL="2514600" indent="-228600" defTabSz="4389438" eaLnBrk="0" fontAlgn="base" hangingPunct="0">
              <a:spcBef>
                <a:spcPct val="0"/>
              </a:spcBef>
              <a:spcAft>
                <a:spcPct val="0"/>
              </a:spcAft>
              <a:defRPr sz="2800">
                <a:solidFill>
                  <a:schemeClr val="tx1"/>
                </a:solidFill>
                <a:latin typeface="Arial" pitchFamily="34" charset="0"/>
              </a:defRPr>
            </a:lvl6pPr>
            <a:lvl7pPr marL="2971800" indent="-228600" defTabSz="4389438" eaLnBrk="0" fontAlgn="base" hangingPunct="0">
              <a:spcBef>
                <a:spcPct val="0"/>
              </a:spcBef>
              <a:spcAft>
                <a:spcPct val="0"/>
              </a:spcAft>
              <a:defRPr sz="2800">
                <a:solidFill>
                  <a:schemeClr val="tx1"/>
                </a:solidFill>
                <a:latin typeface="Arial" pitchFamily="34" charset="0"/>
              </a:defRPr>
            </a:lvl7pPr>
            <a:lvl8pPr marL="3429000" indent="-228600" defTabSz="4389438" eaLnBrk="0" fontAlgn="base" hangingPunct="0">
              <a:spcBef>
                <a:spcPct val="0"/>
              </a:spcBef>
              <a:spcAft>
                <a:spcPct val="0"/>
              </a:spcAft>
              <a:defRPr sz="2800">
                <a:solidFill>
                  <a:schemeClr val="tx1"/>
                </a:solidFill>
                <a:latin typeface="Arial" pitchFamily="34" charset="0"/>
              </a:defRPr>
            </a:lvl8pPr>
            <a:lvl9pPr marL="3886200" indent="-228600" defTabSz="4389438" eaLnBrk="0" fontAlgn="base" hangingPunct="0">
              <a:spcBef>
                <a:spcPct val="0"/>
              </a:spcBef>
              <a:spcAft>
                <a:spcPct val="0"/>
              </a:spcAft>
              <a:defRPr sz="2800">
                <a:solidFill>
                  <a:schemeClr val="tx1"/>
                </a:solidFill>
                <a:latin typeface="Arial" pitchFamily="34" charset="0"/>
              </a:defRPr>
            </a:lvl9pPr>
          </a:lstStyle>
          <a:p>
            <a:pPr eaLnBrk="1" hangingPunct="1"/>
            <a:endParaRPr lang="en-US" altLang="en-US" sz="4400" dirty="0">
              <a:latin typeface="Impact" pitchFamily="34" charset="0"/>
            </a:endParaRPr>
          </a:p>
        </p:txBody>
      </p:sp>
      <p:sp>
        <p:nvSpPr>
          <p:cNvPr id="2052" name="Text Box 133"/>
          <p:cNvSpPr txBox="1">
            <a:spLocks noChangeArrowheads="1"/>
          </p:cNvSpPr>
          <p:nvPr/>
        </p:nvSpPr>
        <p:spPr bwMode="auto">
          <a:xfrm>
            <a:off x="36576000" y="10591800"/>
            <a:ext cx="7970838"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eaLnBrk="0" hangingPunct="0">
              <a:defRPr sz="2800">
                <a:solidFill>
                  <a:schemeClr val="tx1"/>
                </a:solidFill>
                <a:latin typeface="Arial" pitchFamily="34" charset="0"/>
              </a:defRPr>
            </a:lvl1pPr>
            <a:lvl2pPr marL="742950" indent="-285750" defTabSz="4389438" eaLnBrk="0" hangingPunct="0">
              <a:defRPr sz="2800">
                <a:solidFill>
                  <a:schemeClr val="tx1"/>
                </a:solidFill>
                <a:latin typeface="Arial" pitchFamily="34" charset="0"/>
              </a:defRPr>
            </a:lvl2pPr>
            <a:lvl3pPr marL="1143000" indent="-228600" defTabSz="4389438" eaLnBrk="0" hangingPunct="0">
              <a:defRPr sz="2800">
                <a:solidFill>
                  <a:schemeClr val="tx1"/>
                </a:solidFill>
                <a:latin typeface="Arial" pitchFamily="34" charset="0"/>
              </a:defRPr>
            </a:lvl3pPr>
            <a:lvl4pPr marL="1600200" indent="-228600" defTabSz="4389438" eaLnBrk="0" hangingPunct="0">
              <a:defRPr sz="2800">
                <a:solidFill>
                  <a:schemeClr val="tx1"/>
                </a:solidFill>
                <a:latin typeface="Arial" pitchFamily="34" charset="0"/>
              </a:defRPr>
            </a:lvl4pPr>
            <a:lvl5pPr marL="2057400" indent="-228600" defTabSz="4389438" eaLnBrk="0" hangingPunct="0">
              <a:defRPr sz="2800">
                <a:solidFill>
                  <a:schemeClr val="tx1"/>
                </a:solidFill>
                <a:latin typeface="Arial" pitchFamily="34" charset="0"/>
              </a:defRPr>
            </a:lvl5pPr>
            <a:lvl6pPr marL="2514600" indent="-228600" defTabSz="4389438" eaLnBrk="0" fontAlgn="base" hangingPunct="0">
              <a:spcBef>
                <a:spcPct val="0"/>
              </a:spcBef>
              <a:spcAft>
                <a:spcPct val="0"/>
              </a:spcAft>
              <a:defRPr sz="2800">
                <a:solidFill>
                  <a:schemeClr val="tx1"/>
                </a:solidFill>
                <a:latin typeface="Arial" pitchFamily="34" charset="0"/>
              </a:defRPr>
            </a:lvl6pPr>
            <a:lvl7pPr marL="2971800" indent="-228600" defTabSz="4389438" eaLnBrk="0" fontAlgn="base" hangingPunct="0">
              <a:spcBef>
                <a:spcPct val="0"/>
              </a:spcBef>
              <a:spcAft>
                <a:spcPct val="0"/>
              </a:spcAft>
              <a:defRPr sz="2800">
                <a:solidFill>
                  <a:schemeClr val="tx1"/>
                </a:solidFill>
                <a:latin typeface="Arial" pitchFamily="34" charset="0"/>
              </a:defRPr>
            </a:lvl7pPr>
            <a:lvl8pPr marL="3429000" indent="-228600" defTabSz="4389438" eaLnBrk="0" fontAlgn="base" hangingPunct="0">
              <a:spcBef>
                <a:spcPct val="0"/>
              </a:spcBef>
              <a:spcAft>
                <a:spcPct val="0"/>
              </a:spcAft>
              <a:defRPr sz="2800">
                <a:solidFill>
                  <a:schemeClr val="tx1"/>
                </a:solidFill>
                <a:latin typeface="Arial" pitchFamily="34" charset="0"/>
              </a:defRPr>
            </a:lvl8pPr>
            <a:lvl9pPr marL="3886200" indent="-228600" defTabSz="4389438" eaLnBrk="0" fontAlgn="base" hangingPunct="0">
              <a:spcBef>
                <a:spcPct val="0"/>
              </a:spcBef>
              <a:spcAft>
                <a:spcPct val="0"/>
              </a:spcAft>
              <a:defRPr sz="2800">
                <a:solidFill>
                  <a:schemeClr val="tx1"/>
                </a:solidFill>
                <a:latin typeface="Arial" pitchFamily="34" charset="0"/>
              </a:defRPr>
            </a:lvl9pPr>
          </a:lstStyle>
          <a:p>
            <a:pPr algn="r" eaLnBrk="1" hangingPunct="1"/>
            <a:r>
              <a:rPr lang="en-US" altLang="en-US" sz="6000" smtClean="0">
                <a:latin typeface="Impact" pitchFamily="34" charset="0"/>
              </a:rPr>
              <a:t>CONCLUSION</a:t>
            </a:r>
            <a:endParaRPr lang="en-US" altLang="en-US" sz="6000" dirty="0">
              <a:latin typeface="Impact" pitchFamily="34" charset="0"/>
            </a:endParaRPr>
          </a:p>
        </p:txBody>
      </p:sp>
      <p:sp>
        <p:nvSpPr>
          <p:cNvPr id="2053" name="Text Box 136"/>
          <p:cNvSpPr txBox="1">
            <a:spLocks noChangeArrowheads="1"/>
          </p:cNvSpPr>
          <p:nvPr/>
        </p:nvSpPr>
        <p:spPr bwMode="auto">
          <a:xfrm>
            <a:off x="35890200" y="19718008"/>
            <a:ext cx="9140825" cy="779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eaLnBrk="0" hangingPunct="0">
              <a:defRPr sz="2800">
                <a:solidFill>
                  <a:schemeClr val="tx1"/>
                </a:solidFill>
                <a:latin typeface="Arial" pitchFamily="34" charset="0"/>
              </a:defRPr>
            </a:lvl1pPr>
            <a:lvl2pPr marL="742950" indent="-285750" defTabSz="4389438" eaLnBrk="0" hangingPunct="0">
              <a:defRPr sz="2800">
                <a:solidFill>
                  <a:schemeClr val="tx1"/>
                </a:solidFill>
                <a:latin typeface="Arial" pitchFamily="34" charset="0"/>
              </a:defRPr>
            </a:lvl2pPr>
            <a:lvl3pPr marL="1143000" indent="-228600" defTabSz="4389438" eaLnBrk="0" hangingPunct="0">
              <a:defRPr sz="2800">
                <a:solidFill>
                  <a:schemeClr val="tx1"/>
                </a:solidFill>
                <a:latin typeface="Arial" pitchFamily="34" charset="0"/>
              </a:defRPr>
            </a:lvl3pPr>
            <a:lvl4pPr marL="1600200" indent="-228600" defTabSz="4389438" eaLnBrk="0" hangingPunct="0">
              <a:defRPr sz="2800">
                <a:solidFill>
                  <a:schemeClr val="tx1"/>
                </a:solidFill>
                <a:latin typeface="Arial" pitchFamily="34" charset="0"/>
              </a:defRPr>
            </a:lvl4pPr>
            <a:lvl5pPr marL="2057400" indent="-228600" defTabSz="4389438" eaLnBrk="0" hangingPunct="0">
              <a:defRPr sz="2800">
                <a:solidFill>
                  <a:schemeClr val="tx1"/>
                </a:solidFill>
                <a:latin typeface="Arial" pitchFamily="34" charset="0"/>
              </a:defRPr>
            </a:lvl5pPr>
            <a:lvl6pPr marL="2514600" indent="-228600" defTabSz="4389438" eaLnBrk="0" fontAlgn="base" hangingPunct="0">
              <a:spcBef>
                <a:spcPct val="0"/>
              </a:spcBef>
              <a:spcAft>
                <a:spcPct val="0"/>
              </a:spcAft>
              <a:defRPr sz="2800">
                <a:solidFill>
                  <a:schemeClr val="tx1"/>
                </a:solidFill>
                <a:latin typeface="Arial" pitchFamily="34" charset="0"/>
              </a:defRPr>
            </a:lvl6pPr>
            <a:lvl7pPr marL="2971800" indent="-228600" defTabSz="4389438" eaLnBrk="0" fontAlgn="base" hangingPunct="0">
              <a:spcBef>
                <a:spcPct val="0"/>
              </a:spcBef>
              <a:spcAft>
                <a:spcPct val="0"/>
              </a:spcAft>
              <a:defRPr sz="2800">
                <a:solidFill>
                  <a:schemeClr val="tx1"/>
                </a:solidFill>
                <a:latin typeface="Arial" pitchFamily="34" charset="0"/>
              </a:defRPr>
            </a:lvl7pPr>
            <a:lvl8pPr marL="3429000" indent="-228600" defTabSz="4389438" eaLnBrk="0" fontAlgn="base" hangingPunct="0">
              <a:spcBef>
                <a:spcPct val="0"/>
              </a:spcBef>
              <a:spcAft>
                <a:spcPct val="0"/>
              </a:spcAft>
              <a:defRPr sz="2800">
                <a:solidFill>
                  <a:schemeClr val="tx1"/>
                </a:solidFill>
                <a:latin typeface="Arial" pitchFamily="34" charset="0"/>
              </a:defRPr>
            </a:lvl8pPr>
            <a:lvl9pPr marL="3886200" indent="-228600" defTabSz="4389438" eaLnBrk="0" fontAlgn="base" hangingPunct="0">
              <a:spcBef>
                <a:spcPct val="0"/>
              </a:spcBef>
              <a:spcAft>
                <a:spcPct val="0"/>
              </a:spcAft>
              <a:defRPr sz="2800">
                <a:solidFill>
                  <a:schemeClr val="tx1"/>
                </a:solidFill>
                <a:latin typeface="Arial" pitchFamily="34" charset="0"/>
              </a:defRPr>
            </a:lvl9pPr>
          </a:lstStyle>
          <a:p>
            <a:pPr algn="ctr" eaLnBrk="1" hangingPunct="1"/>
            <a:r>
              <a:rPr lang="en-US" altLang="en-US" sz="6000" dirty="0">
                <a:latin typeface="Impact" pitchFamily="34" charset="0"/>
              </a:rPr>
              <a:t>REFERENCES</a:t>
            </a:r>
          </a:p>
        </p:txBody>
      </p:sp>
      <p:sp>
        <p:nvSpPr>
          <p:cNvPr id="2054" name="Text Box 182"/>
          <p:cNvSpPr txBox="1">
            <a:spLocks noChangeArrowheads="1"/>
          </p:cNvSpPr>
          <p:nvPr/>
        </p:nvSpPr>
        <p:spPr bwMode="auto">
          <a:xfrm>
            <a:off x="-4763" y="4572000"/>
            <a:ext cx="7313613" cy="801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eaLnBrk="0" hangingPunct="0">
              <a:defRPr sz="2800">
                <a:solidFill>
                  <a:schemeClr val="tx1"/>
                </a:solidFill>
                <a:latin typeface="Arial" pitchFamily="34" charset="0"/>
              </a:defRPr>
            </a:lvl1pPr>
            <a:lvl2pPr marL="742950" indent="-285750" defTabSz="4389438" eaLnBrk="0" hangingPunct="0">
              <a:defRPr sz="2800">
                <a:solidFill>
                  <a:schemeClr val="tx1"/>
                </a:solidFill>
                <a:latin typeface="Arial" pitchFamily="34" charset="0"/>
              </a:defRPr>
            </a:lvl2pPr>
            <a:lvl3pPr marL="1143000" indent="-228600" defTabSz="4389438" eaLnBrk="0" hangingPunct="0">
              <a:defRPr sz="2800">
                <a:solidFill>
                  <a:schemeClr val="tx1"/>
                </a:solidFill>
                <a:latin typeface="Arial" pitchFamily="34" charset="0"/>
              </a:defRPr>
            </a:lvl3pPr>
            <a:lvl4pPr marL="1600200" indent="-228600" defTabSz="4389438" eaLnBrk="0" hangingPunct="0">
              <a:defRPr sz="2800">
                <a:solidFill>
                  <a:schemeClr val="tx1"/>
                </a:solidFill>
                <a:latin typeface="Arial" pitchFamily="34" charset="0"/>
              </a:defRPr>
            </a:lvl4pPr>
            <a:lvl5pPr marL="2057400" indent="-228600" defTabSz="4389438" eaLnBrk="0" hangingPunct="0">
              <a:defRPr sz="2800">
                <a:solidFill>
                  <a:schemeClr val="tx1"/>
                </a:solidFill>
                <a:latin typeface="Arial" pitchFamily="34" charset="0"/>
              </a:defRPr>
            </a:lvl5pPr>
            <a:lvl6pPr marL="2514600" indent="-228600" defTabSz="4389438" eaLnBrk="0" fontAlgn="base" hangingPunct="0">
              <a:spcBef>
                <a:spcPct val="0"/>
              </a:spcBef>
              <a:spcAft>
                <a:spcPct val="0"/>
              </a:spcAft>
              <a:defRPr sz="2800">
                <a:solidFill>
                  <a:schemeClr val="tx1"/>
                </a:solidFill>
                <a:latin typeface="Arial" pitchFamily="34" charset="0"/>
              </a:defRPr>
            </a:lvl6pPr>
            <a:lvl7pPr marL="2971800" indent="-228600" defTabSz="4389438" eaLnBrk="0" fontAlgn="base" hangingPunct="0">
              <a:spcBef>
                <a:spcPct val="0"/>
              </a:spcBef>
              <a:spcAft>
                <a:spcPct val="0"/>
              </a:spcAft>
              <a:defRPr sz="2800">
                <a:solidFill>
                  <a:schemeClr val="tx1"/>
                </a:solidFill>
                <a:latin typeface="Arial" pitchFamily="34" charset="0"/>
              </a:defRPr>
            </a:lvl7pPr>
            <a:lvl8pPr marL="3429000" indent="-228600" defTabSz="4389438" eaLnBrk="0" fontAlgn="base" hangingPunct="0">
              <a:spcBef>
                <a:spcPct val="0"/>
              </a:spcBef>
              <a:spcAft>
                <a:spcPct val="0"/>
              </a:spcAft>
              <a:defRPr sz="2800">
                <a:solidFill>
                  <a:schemeClr val="tx1"/>
                </a:solidFill>
                <a:latin typeface="Arial" pitchFamily="34" charset="0"/>
              </a:defRPr>
            </a:lvl8pPr>
            <a:lvl9pPr marL="3886200" indent="-228600" defTabSz="4389438" eaLnBrk="0" fontAlgn="base" hangingPunct="0">
              <a:spcBef>
                <a:spcPct val="0"/>
              </a:spcBef>
              <a:spcAft>
                <a:spcPct val="0"/>
              </a:spcAft>
              <a:defRPr sz="2800">
                <a:solidFill>
                  <a:schemeClr val="tx1"/>
                </a:solidFill>
                <a:latin typeface="Arial" pitchFamily="34" charset="0"/>
              </a:defRPr>
            </a:lvl9pPr>
          </a:lstStyle>
          <a:p>
            <a:pPr eaLnBrk="1" hangingPunct="1"/>
            <a:r>
              <a:rPr lang="en-US" altLang="en-US" sz="4000" dirty="0">
                <a:solidFill>
                  <a:schemeClr val="bg1"/>
                </a:solidFill>
                <a:latin typeface="Impact" pitchFamily="34" charset="0"/>
              </a:rPr>
              <a:t>ABSTRACT</a:t>
            </a:r>
          </a:p>
        </p:txBody>
      </p:sp>
      <p:sp>
        <p:nvSpPr>
          <p:cNvPr id="2055" name="Text Box 185"/>
          <p:cNvSpPr txBox="1">
            <a:spLocks noChangeArrowheads="1"/>
          </p:cNvSpPr>
          <p:nvPr/>
        </p:nvSpPr>
        <p:spPr bwMode="auto">
          <a:xfrm>
            <a:off x="35966400" y="4572000"/>
            <a:ext cx="830103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eaLnBrk="0" hangingPunct="0">
              <a:defRPr sz="2800">
                <a:solidFill>
                  <a:schemeClr val="tx1"/>
                </a:solidFill>
                <a:latin typeface="Arial" pitchFamily="34" charset="0"/>
              </a:defRPr>
            </a:lvl1pPr>
            <a:lvl2pPr marL="742950" indent="-285750" defTabSz="4389438" eaLnBrk="0" hangingPunct="0">
              <a:defRPr sz="2800">
                <a:solidFill>
                  <a:schemeClr val="tx1"/>
                </a:solidFill>
                <a:latin typeface="Arial" pitchFamily="34" charset="0"/>
              </a:defRPr>
            </a:lvl2pPr>
            <a:lvl3pPr marL="1143000" indent="-228600" defTabSz="4389438" eaLnBrk="0" hangingPunct="0">
              <a:defRPr sz="2800">
                <a:solidFill>
                  <a:schemeClr val="tx1"/>
                </a:solidFill>
                <a:latin typeface="Arial" pitchFamily="34" charset="0"/>
              </a:defRPr>
            </a:lvl3pPr>
            <a:lvl4pPr marL="1600200" indent="-228600" defTabSz="4389438" eaLnBrk="0" hangingPunct="0">
              <a:defRPr sz="2800">
                <a:solidFill>
                  <a:schemeClr val="tx1"/>
                </a:solidFill>
                <a:latin typeface="Arial" pitchFamily="34" charset="0"/>
              </a:defRPr>
            </a:lvl4pPr>
            <a:lvl5pPr marL="2057400" indent="-228600" defTabSz="4389438" eaLnBrk="0" hangingPunct="0">
              <a:defRPr sz="2800">
                <a:solidFill>
                  <a:schemeClr val="tx1"/>
                </a:solidFill>
                <a:latin typeface="Arial" pitchFamily="34" charset="0"/>
              </a:defRPr>
            </a:lvl5pPr>
            <a:lvl6pPr marL="2514600" indent="-228600" defTabSz="4389438" eaLnBrk="0" fontAlgn="base" hangingPunct="0">
              <a:spcBef>
                <a:spcPct val="0"/>
              </a:spcBef>
              <a:spcAft>
                <a:spcPct val="0"/>
              </a:spcAft>
              <a:defRPr sz="2800">
                <a:solidFill>
                  <a:schemeClr val="tx1"/>
                </a:solidFill>
                <a:latin typeface="Arial" pitchFamily="34" charset="0"/>
              </a:defRPr>
            </a:lvl6pPr>
            <a:lvl7pPr marL="2971800" indent="-228600" defTabSz="4389438" eaLnBrk="0" fontAlgn="base" hangingPunct="0">
              <a:spcBef>
                <a:spcPct val="0"/>
              </a:spcBef>
              <a:spcAft>
                <a:spcPct val="0"/>
              </a:spcAft>
              <a:defRPr sz="2800">
                <a:solidFill>
                  <a:schemeClr val="tx1"/>
                </a:solidFill>
                <a:latin typeface="Arial" pitchFamily="34" charset="0"/>
              </a:defRPr>
            </a:lvl7pPr>
            <a:lvl8pPr marL="3429000" indent="-228600" defTabSz="4389438" eaLnBrk="0" fontAlgn="base" hangingPunct="0">
              <a:spcBef>
                <a:spcPct val="0"/>
              </a:spcBef>
              <a:spcAft>
                <a:spcPct val="0"/>
              </a:spcAft>
              <a:defRPr sz="2800">
                <a:solidFill>
                  <a:schemeClr val="tx1"/>
                </a:solidFill>
                <a:latin typeface="Arial" pitchFamily="34" charset="0"/>
              </a:defRPr>
            </a:lvl8pPr>
            <a:lvl9pPr marL="3886200" indent="-228600" defTabSz="4389438" eaLnBrk="0" fontAlgn="base" hangingPunct="0">
              <a:spcBef>
                <a:spcPct val="0"/>
              </a:spcBef>
              <a:spcAft>
                <a:spcPct val="0"/>
              </a:spcAft>
              <a:defRPr sz="2800">
                <a:solidFill>
                  <a:schemeClr val="tx1"/>
                </a:solidFill>
                <a:latin typeface="Arial" pitchFamily="34" charset="0"/>
              </a:defRPr>
            </a:lvl9pPr>
          </a:lstStyle>
          <a:p>
            <a:pPr algn="r" eaLnBrk="1" hangingPunct="1"/>
            <a:r>
              <a:rPr lang="en-US" altLang="en-US" sz="4800" dirty="0" smtClean="0">
                <a:latin typeface="Impact" pitchFamily="34" charset="0"/>
              </a:rPr>
              <a:t>   </a:t>
            </a:r>
            <a:r>
              <a:rPr lang="en-US" altLang="en-US" sz="6000" dirty="0" smtClean="0">
                <a:latin typeface="Impact" pitchFamily="34" charset="0"/>
              </a:rPr>
              <a:t>RESULTS</a:t>
            </a:r>
            <a:endParaRPr lang="en-US" altLang="en-US" sz="6000" dirty="0">
              <a:latin typeface="Impact" pitchFamily="34" charset="0"/>
            </a:endParaRPr>
          </a:p>
        </p:txBody>
      </p:sp>
      <p:sp>
        <p:nvSpPr>
          <p:cNvPr id="2056" name="Text Box 252"/>
          <p:cNvSpPr txBox="1">
            <a:spLocks noChangeArrowheads="1"/>
          </p:cNvSpPr>
          <p:nvPr/>
        </p:nvSpPr>
        <p:spPr bwMode="auto">
          <a:xfrm>
            <a:off x="152400" y="5334000"/>
            <a:ext cx="7086600" cy="20275550"/>
          </a:xfrm>
          <a:prstGeom prst="rect">
            <a:avLst/>
          </a:prstGeom>
          <a:solidFill>
            <a:srgbClr val="B4003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28600" tIns="228600" rIns="228600" bIns="228600">
            <a:spAutoFit/>
          </a:bodyPr>
          <a:lstStyle>
            <a:lvl1pPr eaLnBrk="0" hangingPunct="0">
              <a:defRPr sz="2800">
                <a:solidFill>
                  <a:schemeClr val="tx1"/>
                </a:solidFill>
                <a:latin typeface="Arial" pitchFamily="34" charset="0"/>
              </a:defRPr>
            </a:lvl1pPr>
            <a:lvl2pPr marL="742950" indent="-285750" eaLnBrk="0" hangingPunct="0">
              <a:defRPr sz="2800">
                <a:solidFill>
                  <a:schemeClr val="tx1"/>
                </a:solidFill>
                <a:latin typeface="Arial" pitchFamily="34" charset="0"/>
              </a:defRPr>
            </a:lvl2pPr>
            <a:lvl3pPr marL="1143000" indent="-228600" eaLnBrk="0" hangingPunct="0">
              <a:defRPr sz="2800">
                <a:solidFill>
                  <a:schemeClr val="tx1"/>
                </a:solidFill>
                <a:latin typeface="Arial" pitchFamily="34" charset="0"/>
              </a:defRPr>
            </a:lvl3pPr>
            <a:lvl4pPr marL="1600200" indent="-228600" eaLnBrk="0" hangingPunct="0">
              <a:defRPr sz="2800">
                <a:solidFill>
                  <a:schemeClr val="tx1"/>
                </a:solidFill>
                <a:latin typeface="Arial" pitchFamily="34" charset="0"/>
              </a:defRPr>
            </a:lvl4pPr>
            <a:lvl5pPr marL="2057400" indent="-228600" eaLnBrk="0" hangingPunct="0">
              <a:defRPr sz="2800">
                <a:solidFill>
                  <a:schemeClr val="tx1"/>
                </a:solidFill>
                <a:latin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defRPr>
            </a:lvl9pPr>
          </a:lstStyle>
          <a:p>
            <a:pPr>
              <a:defRPr/>
            </a:pPr>
            <a:endParaRPr lang="en-US" altLang="en-US" sz="1950" dirty="0" smtClean="0">
              <a:solidFill>
                <a:schemeClr val="bg1"/>
              </a:solidFill>
            </a:endParaRPr>
          </a:p>
          <a:p>
            <a:pPr>
              <a:defRPr/>
            </a:pPr>
            <a:r>
              <a:rPr lang="en-US" altLang="en-US" sz="1950" dirty="0" err="1" smtClean="0">
                <a:solidFill>
                  <a:schemeClr val="bg1"/>
                </a:solidFill>
              </a:rPr>
              <a:t>PersonLink</a:t>
            </a:r>
            <a:r>
              <a:rPr lang="en-US" altLang="en-US" sz="1950" dirty="0" smtClean="0">
                <a:solidFill>
                  <a:schemeClr val="bg1"/>
                </a:solidFill>
              </a:rPr>
              <a:t> contracts with the Pennsylvania Commonwealth’s Department of Human Services, Office of Developmental Programs.  The program, which began in July 2004, offers supports coordination service to persons with intellectual and developmental disabilities in Philadelphia, Montgomery, Chester and Delaware Counties. </a:t>
            </a:r>
          </a:p>
          <a:p>
            <a:pPr>
              <a:defRPr/>
            </a:pPr>
            <a:r>
              <a:rPr lang="en-US" altLang="en-US" sz="1950" dirty="0" smtClean="0">
                <a:solidFill>
                  <a:schemeClr val="bg1"/>
                </a:solidFill>
              </a:rPr>
              <a:t> </a:t>
            </a:r>
          </a:p>
          <a:p>
            <a:pPr>
              <a:defRPr/>
            </a:pPr>
            <a:r>
              <a:rPr lang="en-US" altLang="en-US" sz="1950" dirty="0" err="1" smtClean="0">
                <a:solidFill>
                  <a:schemeClr val="bg1"/>
                </a:solidFill>
              </a:rPr>
              <a:t>PersonLink</a:t>
            </a:r>
            <a:r>
              <a:rPr lang="en-US" altLang="en-US" sz="1950" dirty="0" smtClean="0">
                <a:solidFill>
                  <a:schemeClr val="bg1"/>
                </a:solidFill>
              </a:rPr>
              <a:t> envisions a world in which all people have socially-valued roles and ready access to the services they need. We strive to achieve our vision through innovative, collaborative practices that promote professionalism, accountability, and transparency within our organization and in the intellectual and developmental disabilities systems as a whole. </a:t>
            </a:r>
            <a:r>
              <a:rPr lang="en-US" altLang="en-US" sz="1950" dirty="0" err="1" smtClean="0">
                <a:solidFill>
                  <a:schemeClr val="bg1"/>
                </a:solidFill>
              </a:rPr>
              <a:t>PersonLink</a:t>
            </a:r>
            <a:r>
              <a:rPr lang="en-US" altLang="en-US" sz="1950" dirty="0" smtClean="0">
                <a:solidFill>
                  <a:schemeClr val="bg1"/>
                </a:solidFill>
              </a:rPr>
              <a:t> supports over 1,300 individuals a year. Of those individuals 16% are transition age and going through the process of preparing for adulthood. </a:t>
            </a:r>
          </a:p>
          <a:p>
            <a:pPr>
              <a:defRPr/>
            </a:pPr>
            <a:r>
              <a:rPr lang="en-US" altLang="en-US" sz="1950" dirty="0" smtClean="0">
                <a:solidFill>
                  <a:schemeClr val="bg1"/>
                </a:solidFill>
              </a:rPr>
              <a:t> </a:t>
            </a:r>
          </a:p>
          <a:p>
            <a:pPr>
              <a:defRPr/>
            </a:pPr>
            <a:r>
              <a:rPr lang="en-US" altLang="en-US" sz="1950" dirty="0" smtClean="0">
                <a:solidFill>
                  <a:schemeClr val="bg1"/>
                </a:solidFill>
              </a:rPr>
              <a:t>The Pennsylvania Everyday Lives principles that guides the intellectual and developmental disabilities service system is deeply rooted in the concept of self-determination, personal choice and valued social roles. PersonLink’s Integrated Employment Initiative focuses on the Supports </a:t>
            </a:r>
            <a:r>
              <a:rPr lang="en-US" altLang="en-US" sz="1950" dirty="0">
                <a:solidFill>
                  <a:schemeClr val="bg1"/>
                </a:solidFill>
              </a:rPr>
              <a:t>C</a:t>
            </a:r>
            <a:r>
              <a:rPr lang="en-US" altLang="en-US" sz="1950" dirty="0" smtClean="0">
                <a:solidFill>
                  <a:schemeClr val="bg1"/>
                </a:solidFill>
              </a:rPr>
              <a:t>oordinator’s role in facilitating employment or self-employment options for those individuals who express a desire to work.  We encourage and support everyone to explore their interest and options including an entrepreneur path which provides flexibility and accommodates individual situations.  The goal of the Integrated Employment Initiative is to facilitate the employment path through a thoughtful process that includes assessments, evaluations, exploration, and internships with a supportive network of partners within the IDD system, business community, and the community at large.  PersonLink’s initiative facilitates the steps with the schools, Office of Vocational Rehabilitation (OVR) and Disabilities Employment Services (DES) ensuring there is a transition plan and services and experiences that prepare and support the individual in their path to employment.  Supports Coordinators work with the school to include an employment goal in the individual’s IEP. They ensure that assessments are scheduled and completed by OVR and DES and that those assessments are used to identify needed services, training and coaching.    </a:t>
            </a:r>
          </a:p>
          <a:p>
            <a:pPr>
              <a:defRPr/>
            </a:pPr>
            <a:r>
              <a:rPr lang="en-US" altLang="en-US" sz="1950" dirty="0" smtClean="0">
                <a:solidFill>
                  <a:schemeClr val="bg1"/>
                </a:solidFill>
              </a:rPr>
              <a:t>  </a:t>
            </a:r>
          </a:p>
          <a:p>
            <a:pPr>
              <a:defRPr/>
            </a:pPr>
            <a:r>
              <a:rPr lang="en-US" altLang="en-US" sz="1950" dirty="0" smtClean="0">
                <a:solidFill>
                  <a:schemeClr val="bg1"/>
                </a:solidFill>
              </a:rPr>
              <a:t>The 2014-2015 National Core Indicator survey of 600 Pennsylvania individuals with disabilities indicates that only 24% of respondents had employment as a goal in their Individual Education Plan (IEP).  It also documents that 15% of respondents had paid community employment compared to 31% of respondents who wanted but had not secured paid community employment.  Additionally, community employment opportunities are limited to a few fields or career paths. Currently individuals with disabilities have limited employment options and many in fact still spend their days in workshop like settings or stay home without any meaningful community involvement after graduating from special education at age 21.</a:t>
            </a:r>
          </a:p>
          <a:p>
            <a:pPr>
              <a:defRPr/>
            </a:pPr>
            <a:r>
              <a:rPr lang="en-US" altLang="en-US" sz="1950" dirty="0" smtClean="0">
                <a:solidFill>
                  <a:schemeClr val="bg1"/>
                </a:solidFill>
              </a:rPr>
              <a:t>  </a:t>
            </a:r>
          </a:p>
          <a:p>
            <a:pPr>
              <a:defRPr/>
            </a:pPr>
            <a:r>
              <a:rPr lang="en-US" altLang="en-US" sz="1950" dirty="0" smtClean="0">
                <a:solidFill>
                  <a:schemeClr val="bg1"/>
                </a:solidFill>
              </a:rPr>
              <a:t>As thought leaders in the IDD community, PersonLink leadership is investing time and effort on increasing awareness and educating and connecting the business community, one business at a time, to the IDD system.  The intent is to create partnerships and diverse work opportunities that allow all those who seek employment to achieve their goal as part of their “Everyday Lives”.   </a:t>
            </a:r>
          </a:p>
          <a:p>
            <a:pPr>
              <a:defRPr/>
            </a:pPr>
            <a:endParaRPr lang="en-US" altLang="en-US" sz="2000" b="1" dirty="0" smtClean="0">
              <a:solidFill>
                <a:schemeClr val="bg1"/>
              </a:solidFill>
            </a:endParaRPr>
          </a:p>
        </p:txBody>
      </p:sp>
      <p:sp>
        <p:nvSpPr>
          <p:cNvPr id="2077" name="Text Box 256"/>
          <p:cNvSpPr txBox="1">
            <a:spLocks noChangeArrowheads="1"/>
          </p:cNvSpPr>
          <p:nvPr/>
        </p:nvSpPr>
        <p:spPr bwMode="auto">
          <a:xfrm>
            <a:off x="35356800" y="11430000"/>
            <a:ext cx="9906000" cy="8229600"/>
          </a:xfrm>
          <a:prstGeom prst="rect">
            <a:avLst/>
          </a:prstGeom>
          <a:solidFill>
            <a:srgbClr val="DDDDDD"/>
          </a:solidFill>
          <a:ln>
            <a:noFill/>
          </a:ln>
          <a:effectLst/>
          <a:extLst>
            <a:ext uri="{91240B29-F687-4F45-9708-019B960494DF}">
              <a14:hiddenLine xmlns:a14="http://schemas.microsoft.com/office/drawing/2010/main" w="19050">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8600" tIns="228600" rIns="228600" bIns="228600"/>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defRPr/>
            </a:pPr>
            <a:r>
              <a:rPr lang="en-US" sz="2200" dirty="0" smtClean="0">
                <a:latin typeface="+mn-lt"/>
              </a:rPr>
              <a:t>The </a:t>
            </a:r>
            <a:r>
              <a:rPr lang="en-US" sz="2200" dirty="0" err="1" smtClean="0">
                <a:latin typeface="+mn-lt"/>
              </a:rPr>
              <a:t>PersonLink</a:t>
            </a:r>
            <a:r>
              <a:rPr lang="en-US" sz="2200" dirty="0" smtClean="0">
                <a:latin typeface="+mn-lt"/>
              </a:rPr>
              <a:t> Integrated Employment Initiative pilot supports five  individuals who expressed a desire to work by identifying trainings, internships and placement opportunities that prepare each individual to secure fulfilling and competitive employment.  The use of the </a:t>
            </a:r>
            <a:r>
              <a:rPr lang="en-US" sz="2200" b="1" dirty="0" err="1" smtClean="0">
                <a:latin typeface="+mn-lt"/>
              </a:rPr>
              <a:t>LifeCourse</a:t>
            </a:r>
            <a:r>
              <a:rPr lang="en-US" sz="2200" dirty="0" smtClean="0">
                <a:latin typeface="+mn-lt"/>
              </a:rPr>
              <a:t> tools was found to be effective in helping each individual and their family articulate a vision for a good work experience and a good life.  The Integrated Employment Specialist was successful in engaging the business community through clear messaging about social value and contributions of people with disabilities in the work place and in our society. We also offered assurance  to our business partners to support their staff in this process. The result was a positive experience for all participants and employers.  </a:t>
            </a:r>
          </a:p>
          <a:p>
            <a:pPr>
              <a:defRPr/>
            </a:pPr>
            <a:endParaRPr lang="en-US" sz="2100" dirty="0" smtClean="0">
              <a:latin typeface="+mn-lt"/>
            </a:endParaRPr>
          </a:p>
          <a:p>
            <a:pPr>
              <a:defRPr/>
            </a:pPr>
            <a:r>
              <a:rPr lang="en-US" sz="2400" b="1" dirty="0" smtClean="0">
                <a:latin typeface="+mn-lt"/>
              </a:rPr>
              <a:t>Outcomes:</a:t>
            </a:r>
          </a:p>
          <a:p>
            <a:pPr>
              <a:defRPr/>
            </a:pPr>
            <a:endParaRPr lang="en-US" sz="2200" dirty="0">
              <a:latin typeface="+mn-lt"/>
            </a:endParaRPr>
          </a:p>
          <a:p>
            <a:pPr marL="285750" indent="-285750">
              <a:buFont typeface="Arial" panose="020B0604020202020204" pitchFamily="34" charset="0"/>
              <a:buChar char="•"/>
              <a:defRPr/>
            </a:pPr>
            <a:r>
              <a:rPr lang="en-US" dirty="0">
                <a:latin typeface="+mn-lt"/>
              </a:rPr>
              <a:t>Supported </a:t>
            </a:r>
            <a:r>
              <a:rPr lang="en-US" dirty="0" smtClean="0">
                <a:latin typeface="+mn-lt"/>
              </a:rPr>
              <a:t>each participant </a:t>
            </a:r>
            <a:r>
              <a:rPr lang="en-US" dirty="0">
                <a:latin typeface="+mn-lt"/>
              </a:rPr>
              <a:t>to identify their employment interest and goals.</a:t>
            </a:r>
          </a:p>
          <a:p>
            <a:pPr marL="285750" indent="-285750">
              <a:buFont typeface="Arial" panose="020B0604020202020204" pitchFamily="34" charset="0"/>
              <a:buChar char="•"/>
              <a:defRPr/>
            </a:pPr>
            <a:r>
              <a:rPr lang="en-US" dirty="0">
                <a:latin typeface="+mn-lt"/>
              </a:rPr>
              <a:t>Through the use of the </a:t>
            </a:r>
            <a:r>
              <a:rPr lang="en-US" b="1" dirty="0" err="1">
                <a:latin typeface="+mn-lt"/>
              </a:rPr>
              <a:t>LifeCourse</a:t>
            </a:r>
            <a:r>
              <a:rPr lang="en-US" b="1" dirty="0">
                <a:latin typeface="+mn-lt"/>
              </a:rPr>
              <a:t> </a:t>
            </a:r>
            <a:r>
              <a:rPr lang="en-US" dirty="0">
                <a:latin typeface="+mn-lt"/>
              </a:rPr>
              <a:t>Employment </a:t>
            </a:r>
            <a:r>
              <a:rPr lang="en-US" dirty="0" smtClean="0">
                <a:latin typeface="+mn-lt"/>
              </a:rPr>
              <a:t>tool, created </a:t>
            </a:r>
            <a:r>
              <a:rPr lang="en-US" dirty="0">
                <a:latin typeface="+mn-lt"/>
              </a:rPr>
              <a:t>an employment vision and plan for each of the </a:t>
            </a:r>
            <a:r>
              <a:rPr lang="en-US" dirty="0" smtClean="0">
                <a:latin typeface="+mn-lt"/>
              </a:rPr>
              <a:t>participant.</a:t>
            </a:r>
            <a:endParaRPr lang="en-US" dirty="0">
              <a:latin typeface="+mn-lt"/>
            </a:endParaRPr>
          </a:p>
          <a:p>
            <a:pPr marL="285750" indent="-285750">
              <a:buFont typeface="Arial" panose="020B0604020202020204" pitchFamily="34" charset="0"/>
              <a:buChar char="•"/>
              <a:defRPr/>
            </a:pPr>
            <a:r>
              <a:rPr lang="en-US" dirty="0" smtClean="0">
                <a:latin typeface="+mn-lt"/>
              </a:rPr>
              <a:t>Developed partnerships with local businesses and  </a:t>
            </a:r>
            <a:r>
              <a:rPr lang="en-US" dirty="0">
                <a:latin typeface="+mn-lt"/>
              </a:rPr>
              <a:t>identify training and </a:t>
            </a:r>
            <a:r>
              <a:rPr lang="en-US" dirty="0" smtClean="0">
                <a:latin typeface="+mn-lt"/>
              </a:rPr>
              <a:t>internship opportunities.</a:t>
            </a:r>
            <a:endParaRPr lang="en-US" dirty="0">
              <a:latin typeface="+mn-lt"/>
            </a:endParaRPr>
          </a:p>
        </p:txBody>
      </p:sp>
      <p:sp>
        <p:nvSpPr>
          <p:cNvPr id="2058" name="Text Box 258"/>
          <p:cNvSpPr txBox="1">
            <a:spLocks noChangeArrowheads="1"/>
          </p:cNvSpPr>
          <p:nvPr/>
        </p:nvSpPr>
        <p:spPr bwMode="auto">
          <a:xfrm>
            <a:off x="35356800" y="20650200"/>
            <a:ext cx="9906000" cy="6781800"/>
          </a:xfrm>
          <a:prstGeom prst="rect">
            <a:avLst/>
          </a:prstGeom>
          <a:solidFill>
            <a:srgbClr val="DDDDDD"/>
          </a:solidFill>
          <a:ln w="19050">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28600" tIns="228600" rIns="228600" bIns="228600"/>
          <a:lstStyle>
            <a:lvl1pPr marL="342900" indent="-342900" eaLnBrk="0" hangingPunct="0">
              <a:defRPr sz="2800">
                <a:solidFill>
                  <a:schemeClr val="tx1"/>
                </a:solidFill>
                <a:latin typeface="Arial" pitchFamily="34" charset="0"/>
              </a:defRPr>
            </a:lvl1pPr>
            <a:lvl2pPr marL="742950" indent="-285750" eaLnBrk="0" hangingPunct="0">
              <a:defRPr sz="2800">
                <a:solidFill>
                  <a:schemeClr val="tx1"/>
                </a:solidFill>
                <a:latin typeface="Arial" pitchFamily="34" charset="0"/>
              </a:defRPr>
            </a:lvl2pPr>
            <a:lvl3pPr marL="1143000" indent="-228600" eaLnBrk="0" hangingPunct="0">
              <a:defRPr sz="2800">
                <a:solidFill>
                  <a:schemeClr val="tx1"/>
                </a:solidFill>
                <a:latin typeface="Arial" pitchFamily="34" charset="0"/>
              </a:defRPr>
            </a:lvl3pPr>
            <a:lvl4pPr marL="1600200" indent="-228600" eaLnBrk="0" hangingPunct="0">
              <a:defRPr sz="2800">
                <a:solidFill>
                  <a:schemeClr val="tx1"/>
                </a:solidFill>
                <a:latin typeface="Arial" pitchFamily="34" charset="0"/>
              </a:defRPr>
            </a:lvl4pPr>
            <a:lvl5pPr marL="2057400" indent="-228600" eaLnBrk="0" hangingPunct="0">
              <a:defRPr sz="2800">
                <a:solidFill>
                  <a:schemeClr val="tx1"/>
                </a:solidFill>
                <a:latin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defRPr>
            </a:lvl9pPr>
          </a:lstStyle>
          <a:p>
            <a:endParaRPr lang="en-US" altLang="en-US" sz="2300" dirty="0">
              <a:latin typeface="Arial Body"/>
            </a:endParaRPr>
          </a:p>
          <a:p>
            <a:r>
              <a:rPr lang="en-US" altLang="en-US" sz="2000" b="1" dirty="0">
                <a:latin typeface="Arial Body"/>
              </a:rPr>
              <a:t>Administration on Intellectual and </a:t>
            </a:r>
            <a:r>
              <a:rPr lang="en-US" altLang="en-US" sz="2000" b="1" dirty="0" smtClean="0">
                <a:latin typeface="Arial Body"/>
              </a:rPr>
              <a:t>Developmental</a:t>
            </a:r>
          </a:p>
          <a:p>
            <a:r>
              <a:rPr lang="en-US" altLang="en-US" sz="2000" b="1" dirty="0" smtClean="0">
                <a:latin typeface="Arial Body"/>
              </a:rPr>
              <a:t>Disabilities</a:t>
            </a:r>
            <a:r>
              <a:rPr lang="en-US" altLang="en-US" sz="2000" b="1" dirty="0">
                <a:latin typeface="Arial Body"/>
              </a:rPr>
              <a:t>.(2016). Supporting Families of Individuals </a:t>
            </a:r>
            <a:r>
              <a:rPr lang="en-US" altLang="en-US" sz="2000" b="1" dirty="0" smtClean="0">
                <a:latin typeface="Arial Body"/>
              </a:rPr>
              <a:t>with</a:t>
            </a:r>
          </a:p>
          <a:p>
            <a:r>
              <a:rPr lang="en-US" altLang="en-US" sz="2000" b="1" dirty="0" smtClean="0">
                <a:latin typeface="Arial Body"/>
              </a:rPr>
              <a:t>Intellectual </a:t>
            </a:r>
            <a:r>
              <a:rPr lang="en-US" altLang="en-US" sz="2000" b="1" dirty="0">
                <a:latin typeface="Arial Body"/>
              </a:rPr>
              <a:t>and Developmental disabilities. National Community </a:t>
            </a:r>
            <a:r>
              <a:rPr lang="en-US" altLang="en-US" sz="2000" b="1" dirty="0" smtClean="0">
                <a:latin typeface="Arial Body"/>
              </a:rPr>
              <a:t>of</a:t>
            </a:r>
          </a:p>
          <a:p>
            <a:r>
              <a:rPr lang="en-US" altLang="en-US" sz="2000" b="1" dirty="0" smtClean="0">
                <a:latin typeface="Arial Body"/>
              </a:rPr>
              <a:t>Practice</a:t>
            </a:r>
            <a:r>
              <a:rPr lang="en-US" altLang="en-US" sz="2000" b="1" dirty="0">
                <a:latin typeface="Arial Body"/>
              </a:rPr>
              <a:t>. Kansas City, MO.</a:t>
            </a:r>
          </a:p>
          <a:p>
            <a:endParaRPr lang="en-US" altLang="en-US" sz="2000" b="1" dirty="0">
              <a:latin typeface="Arial Body"/>
            </a:endParaRPr>
          </a:p>
          <a:p>
            <a:r>
              <a:rPr lang="en-US" altLang="en-US" sz="2000" b="1" dirty="0">
                <a:latin typeface="Arial Body"/>
              </a:rPr>
              <a:t>European Union. European Association of Service Providers </a:t>
            </a:r>
            <a:r>
              <a:rPr lang="en-US" altLang="en-US" sz="2000" b="1" dirty="0" smtClean="0">
                <a:latin typeface="Arial Body"/>
              </a:rPr>
              <a:t>for</a:t>
            </a:r>
          </a:p>
          <a:p>
            <a:r>
              <a:rPr lang="en-US" altLang="en-US" sz="2000" b="1" dirty="0" smtClean="0">
                <a:latin typeface="Arial Body"/>
              </a:rPr>
              <a:t>Persons </a:t>
            </a:r>
            <a:r>
              <a:rPr lang="en-US" altLang="en-US" sz="2000" b="1" dirty="0">
                <a:latin typeface="Arial Body"/>
              </a:rPr>
              <a:t>with Disabilities. European Progress Program. </a:t>
            </a:r>
            <a:r>
              <a:rPr lang="en-US" altLang="en-US" sz="2000" b="1" i="1" dirty="0">
                <a:latin typeface="Arial Body"/>
              </a:rPr>
              <a:t>10 </a:t>
            </a:r>
            <a:r>
              <a:rPr lang="en-US" altLang="en-US" sz="2000" b="1" i="1" dirty="0" smtClean="0">
                <a:latin typeface="Arial Body"/>
              </a:rPr>
              <a:t>Best</a:t>
            </a:r>
          </a:p>
          <a:p>
            <a:r>
              <a:rPr lang="en-US" altLang="en-US" sz="2000" b="1" i="1" dirty="0" smtClean="0">
                <a:latin typeface="Arial Body"/>
              </a:rPr>
              <a:t>practices </a:t>
            </a:r>
            <a:r>
              <a:rPr lang="en-US" altLang="en-US" sz="2000" b="1" i="1" dirty="0">
                <a:latin typeface="Arial Body"/>
              </a:rPr>
              <a:t>in Employment for people with disabilities</a:t>
            </a:r>
            <a:r>
              <a:rPr lang="en-US" altLang="en-US" sz="2000" b="1" dirty="0">
                <a:latin typeface="Arial Body"/>
              </a:rPr>
              <a:t>. 2013. 1-21.</a:t>
            </a:r>
          </a:p>
          <a:p>
            <a:r>
              <a:rPr lang="en-US" altLang="en-US" sz="2000" b="1" dirty="0">
                <a:latin typeface="Arial Body"/>
              </a:rPr>
              <a:t> </a:t>
            </a:r>
          </a:p>
          <a:p>
            <a:r>
              <a:rPr lang="en-US" altLang="en-US" sz="2000" b="1" dirty="0">
                <a:latin typeface="Arial Body"/>
              </a:rPr>
              <a:t>Pennsylvania Department of Human Services (2016). </a:t>
            </a:r>
            <a:r>
              <a:rPr lang="en-US" altLang="en-US" sz="2000" b="1" i="1" dirty="0" smtClean="0">
                <a:latin typeface="Arial Body"/>
              </a:rPr>
              <a:t>Everyday</a:t>
            </a:r>
          </a:p>
          <a:p>
            <a:r>
              <a:rPr lang="en-US" altLang="en-US" sz="2000" b="1" i="1" dirty="0" smtClean="0">
                <a:latin typeface="Arial Body"/>
              </a:rPr>
              <a:t>Lives</a:t>
            </a:r>
            <a:r>
              <a:rPr lang="en-US" altLang="en-US" sz="2000" b="1" dirty="0">
                <a:latin typeface="Arial Body"/>
              </a:rPr>
              <a:t> Values in Action. Harrisburg, PA.</a:t>
            </a:r>
          </a:p>
          <a:p>
            <a:endParaRPr lang="en-US" altLang="en-US" sz="2000" b="1" dirty="0">
              <a:latin typeface="Arial Body"/>
            </a:endParaRPr>
          </a:p>
          <a:p>
            <a:r>
              <a:rPr lang="en-US" altLang="en-US" sz="2000" b="1" dirty="0">
                <a:latin typeface="Arial Body"/>
              </a:rPr>
              <a:t>United States. Department of Health and Human </a:t>
            </a:r>
            <a:r>
              <a:rPr lang="en-US" altLang="en-US" sz="2000" b="1" dirty="0" smtClean="0">
                <a:latin typeface="Arial Body"/>
              </a:rPr>
              <a:t>Services.</a:t>
            </a:r>
          </a:p>
          <a:p>
            <a:r>
              <a:rPr lang="en-US" altLang="en-US" sz="2000" b="1" dirty="0" smtClean="0">
                <a:latin typeface="Arial Body"/>
              </a:rPr>
              <a:t>Administration </a:t>
            </a:r>
            <a:r>
              <a:rPr lang="en-US" altLang="en-US" sz="2000" b="1" dirty="0">
                <a:latin typeface="Arial Body"/>
              </a:rPr>
              <a:t>for Community Living. </a:t>
            </a:r>
            <a:r>
              <a:rPr lang="en-US" altLang="en-US" sz="2000" b="1" i="1" dirty="0">
                <a:latin typeface="Arial Body"/>
              </a:rPr>
              <a:t>2012-2017 AIDD </a:t>
            </a:r>
            <a:r>
              <a:rPr lang="en-US" altLang="en-US" sz="2000" b="1" i="1" dirty="0" smtClean="0">
                <a:latin typeface="Arial Body"/>
              </a:rPr>
              <a:t>Strategic</a:t>
            </a:r>
          </a:p>
          <a:p>
            <a:r>
              <a:rPr lang="en-US" altLang="en-US" sz="2000" b="1" i="1" dirty="0" smtClean="0">
                <a:latin typeface="Arial Body"/>
              </a:rPr>
              <a:t>Framework</a:t>
            </a:r>
            <a:r>
              <a:rPr lang="en-US" altLang="en-US" sz="2000" b="1" i="1" dirty="0">
                <a:latin typeface="Arial Body"/>
              </a:rPr>
              <a:t>: Disability is a natural part of the human </a:t>
            </a:r>
            <a:r>
              <a:rPr lang="en-US" altLang="en-US" sz="2000" b="1" i="1" dirty="0" smtClean="0">
                <a:latin typeface="Arial Body"/>
              </a:rPr>
              <a:t>experience.</a:t>
            </a:r>
          </a:p>
          <a:p>
            <a:r>
              <a:rPr lang="en-US" altLang="en-US" sz="2000" b="1" i="1" dirty="0" smtClean="0">
                <a:latin typeface="Arial Body"/>
              </a:rPr>
              <a:t>Washington </a:t>
            </a:r>
            <a:r>
              <a:rPr lang="en-US" altLang="en-US" sz="2000" b="1" i="1" dirty="0">
                <a:latin typeface="Arial Body"/>
              </a:rPr>
              <a:t>DC. </a:t>
            </a:r>
            <a:r>
              <a:rPr lang="en-US" altLang="en-US" sz="2000" b="1" dirty="0">
                <a:latin typeface="Arial Body"/>
              </a:rPr>
              <a:t>. 1-14.</a:t>
            </a:r>
          </a:p>
          <a:p>
            <a:r>
              <a:rPr lang="en-US" altLang="en-US" sz="2000" b="1" dirty="0">
                <a:latin typeface="Arial Body"/>
              </a:rPr>
              <a:t> </a:t>
            </a:r>
          </a:p>
          <a:p>
            <a:r>
              <a:rPr lang="en-US" altLang="en-US" sz="2000" b="1" dirty="0">
                <a:latin typeface="Arial Body"/>
              </a:rPr>
              <a:t>“Reports 2014-15.” </a:t>
            </a:r>
            <a:r>
              <a:rPr lang="en-US" altLang="en-US" sz="2000" b="1" i="1" dirty="0">
                <a:latin typeface="Arial Body"/>
              </a:rPr>
              <a:t>Reports | National Core </a:t>
            </a:r>
            <a:r>
              <a:rPr lang="en-US" altLang="en-US" sz="2000" b="1" i="1" dirty="0" smtClean="0">
                <a:latin typeface="Arial Body"/>
              </a:rPr>
              <a:t>Indicators</a:t>
            </a:r>
            <a:r>
              <a:rPr lang="en-US" altLang="en-US" sz="2000" b="1" dirty="0" smtClean="0">
                <a:latin typeface="Arial Body"/>
              </a:rPr>
              <a:t>,</a:t>
            </a:r>
          </a:p>
          <a:p>
            <a:r>
              <a:rPr lang="en-US" altLang="en-US" sz="2000" b="1" i="1" u="sng" dirty="0" smtClean="0">
                <a:solidFill>
                  <a:srgbClr val="0066FF"/>
                </a:solidFill>
                <a:latin typeface="Arial Body"/>
              </a:rPr>
              <a:t>www.nationalcoreindicators.org/resources/reports</a:t>
            </a:r>
            <a:r>
              <a:rPr lang="en-US" altLang="en-US" sz="2000" b="1" i="1" u="sng" dirty="0">
                <a:solidFill>
                  <a:srgbClr val="0066FF"/>
                </a:solidFill>
                <a:latin typeface="Arial Body"/>
              </a:rPr>
              <a:t>/.</a:t>
            </a:r>
          </a:p>
        </p:txBody>
      </p:sp>
      <p:sp>
        <p:nvSpPr>
          <p:cNvPr id="4" name="TextBox 3"/>
          <p:cNvSpPr txBox="1"/>
          <p:nvPr/>
        </p:nvSpPr>
        <p:spPr>
          <a:xfrm>
            <a:off x="39166800" y="1143000"/>
            <a:ext cx="6400800" cy="2754600"/>
          </a:xfrm>
          <a:prstGeom prst="rect">
            <a:avLst/>
          </a:prstGeom>
          <a:noFill/>
          <a:ln>
            <a:noFill/>
          </a:ln>
          <a:effectLst>
            <a:outerShdw blurRad="44450" dist="27940" dir="5400000" algn="ctr">
              <a:srgbClr val="000000">
                <a:alpha val="32000"/>
              </a:srgbClr>
            </a:outerShdw>
            <a:softEdge rad="127000"/>
          </a:effectLst>
          <a:scene3d>
            <a:camera prst="orthographicFront">
              <a:rot lat="0" lon="0" rev="0"/>
            </a:camera>
            <a:lightRig rig="balanced" dir="t">
              <a:rot lat="0" lon="0" rev="8700000"/>
            </a:lightRig>
          </a:scene3d>
          <a:sp3d>
            <a:bevelT w="190500" h="38100"/>
          </a:sp3d>
        </p:spPr>
        <p:style>
          <a:lnRef idx="2">
            <a:schemeClr val="accent4"/>
          </a:lnRef>
          <a:fillRef idx="1">
            <a:schemeClr val="lt1"/>
          </a:fillRef>
          <a:effectRef idx="0">
            <a:schemeClr val="accent4"/>
          </a:effectRef>
          <a:fontRef idx="minor">
            <a:schemeClr val="dk1"/>
          </a:fontRef>
        </p:style>
        <p:txBody>
          <a:bodyPr>
            <a:spAutoFit/>
          </a:bodyPr>
          <a:lstStyle/>
          <a:p>
            <a:pPr>
              <a:defRPr/>
            </a:pPr>
            <a: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rPr>
              <a:t>Contributor:</a:t>
            </a:r>
          </a:p>
          <a:p>
            <a:pPr>
              <a:defRPr/>
            </a:pPr>
            <a:endPar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defRPr/>
            </a:pPr>
            <a:r>
              <a:rPr lang="en-US" sz="2700" dirty="0">
                <a:ln w="18415" cmpd="sng">
                  <a:solidFill>
                    <a:srgbClr val="FFFFFF"/>
                  </a:solidFill>
                  <a:prstDash val="solid"/>
                </a:ln>
                <a:solidFill>
                  <a:srgbClr val="FFFFFF"/>
                </a:solidFill>
                <a:effectLst>
                  <a:outerShdw blurRad="63500" dir="3600000" algn="tl" rotWithShape="0">
                    <a:srgbClr val="000000">
                      <a:alpha val="70000"/>
                    </a:srgbClr>
                  </a:outerShdw>
                </a:effectLst>
              </a:rPr>
              <a:t>Vanessa McCloskey, BSW, CAPP </a:t>
            </a:r>
          </a:p>
          <a:p>
            <a:pPr>
              <a:defRPr/>
            </a:pPr>
            <a:r>
              <a:rPr lang="en-US" sz="2700" dirty="0" err="1">
                <a:ln w="18415" cmpd="sng">
                  <a:solidFill>
                    <a:srgbClr val="FFFFFF"/>
                  </a:solidFill>
                  <a:prstDash val="solid"/>
                </a:ln>
                <a:solidFill>
                  <a:srgbClr val="FFFFFF"/>
                </a:solidFill>
                <a:effectLst>
                  <a:outerShdw blurRad="63500" dir="3600000" algn="tl" rotWithShape="0">
                    <a:srgbClr val="000000">
                      <a:alpha val="70000"/>
                    </a:srgbClr>
                  </a:outerShdw>
                </a:effectLst>
              </a:rPr>
              <a:t>PersonLink</a:t>
            </a:r>
            <a:endParaRPr lang="en-US" sz="27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defRPr/>
            </a:pPr>
            <a:r>
              <a:rPr lang="en-US" sz="2700" dirty="0">
                <a:ln w="18415" cmpd="sng">
                  <a:solidFill>
                    <a:srgbClr val="FFFFFF"/>
                  </a:solidFill>
                  <a:prstDash val="solid"/>
                </a:ln>
                <a:solidFill>
                  <a:srgbClr val="FFFFFF"/>
                </a:solidFill>
                <a:effectLst>
                  <a:outerShdw blurRad="63500" dir="3600000" algn="tl" rotWithShape="0">
                    <a:srgbClr val="000000">
                      <a:alpha val="70000"/>
                    </a:srgbClr>
                  </a:outerShdw>
                </a:effectLst>
              </a:rPr>
              <a:t>(Integrated Employment Specialist) </a:t>
            </a:r>
          </a:p>
          <a:p>
            <a:pPr>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cxnSp>
        <p:nvCxnSpPr>
          <p:cNvPr id="6" name="Straight Connector 5"/>
          <p:cNvCxnSpPr/>
          <p:nvPr/>
        </p:nvCxnSpPr>
        <p:spPr bwMode="auto">
          <a:xfrm>
            <a:off x="39090600" y="84138"/>
            <a:ext cx="0" cy="4486275"/>
          </a:xfrm>
          <a:prstGeom prst="line">
            <a:avLst/>
          </a:prstGeom>
          <a:solidFill>
            <a:schemeClr val="accent1"/>
          </a:solidFill>
          <a:ln w="66675" cap="flat" cmpd="sng" algn="ctr">
            <a:solidFill>
              <a:schemeClr val="tx1">
                <a:lumMod val="95000"/>
                <a:lumOff val="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64" name="Text Box 185"/>
          <p:cNvSpPr txBox="1">
            <a:spLocks noChangeArrowheads="1"/>
          </p:cNvSpPr>
          <p:nvPr/>
        </p:nvSpPr>
        <p:spPr bwMode="auto">
          <a:xfrm>
            <a:off x="22936200" y="4667250"/>
            <a:ext cx="9067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eaLnBrk="0" hangingPunct="0">
              <a:defRPr sz="2800">
                <a:solidFill>
                  <a:schemeClr val="tx1"/>
                </a:solidFill>
                <a:latin typeface="Arial" pitchFamily="34" charset="0"/>
              </a:defRPr>
            </a:lvl1pPr>
            <a:lvl2pPr marL="742950" indent="-285750" defTabSz="4389438" eaLnBrk="0" hangingPunct="0">
              <a:defRPr sz="2800">
                <a:solidFill>
                  <a:schemeClr val="tx1"/>
                </a:solidFill>
                <a:latin typeface="Arial" pitchFamily="34" charset="0"/>
              </a:defRPr>
            </a:lvl2pPr>
            <a:lvl3pPr marL="1143000" indent="-228600" defTabSz="4389438" eaLnBrk="0" hangingPunct="0">
              <a:defRPr sz="2800">
                <a:solidFill>
                  <a:schemeClr val="tx1"/>
                </a:solidFill>
                <a:latin typeface="Arial" pitchFamily="34" charset="0"/>
              </a:defRPr>
            </a:lvl3pPr>
            <a:lvl4pPr marL="1600200" indent="-228600" defTabSz="4389438" eaLnBrk="0" hangingPunct="0">
              <a:defRPr sz="2800">
                <a:solidFill>
                  <a:schemeClr val="tx1"/>
                </a:solidFill>
                <a:latin typeface="Arial" pitchFamily="34" charset="0"/>
              </a:defRPr>
            </a:lvl4pPr>
            <a:lvl5pPr marL="2057400" indent="-228600" defTabSz="4389438" eaLnBrk="0" hangingPunct="0">
              <a:defRPr sz="2800">
                <a:solidFill>
                  <a:schemeClr val="tx1"/>
                </a:solidFill>
                <a:latin typeface="Arial" pitchFamily="34" charset="0"/>
              </a:defRPr>
            </a:lvl5pPr>
            <a:lvl6pPr marL="2514600" indent="-228600" defTabSz="4389438" eaLnBrk="0" fontAlgn="base" hangingPunct="0">
              <a:spcBef>
                <a:spcPct val="0"/>
              </a:spcBef>
              <a:spcAft>
                <a:spcPct val="0"/>
              </a:spcAft>
              <a:defRPr sz="2800">
                <a:solidFill>
                  <a:schemeClr val="tx1"/>
                </a:solidFill>
                <a:latin typeface="Arial" pitchFamily="34" charset="0"/>
              </a:defRPr>
            </a:lvl6pPr>
            <a:lvl7pPr marL="2971800" indent="-228600" defTabSz="4389438" eaLnBrk="0" fontAlgn="base" hangingPunct="0">
              <a:spcBef>
                <a:spcPct val="0"/>
              </a:spcBef>
              <a:spcAft>
                <a:spcPct val="0"/>
              </a:spcAft>
              <a:defRPr sz="2800">
                <a:solidFill>
                  <a:schemeClr val="tx1"/>
                </a:solidFill>
                <a:latin typeface="Arial" pitchFamily="34" charset="0"/>
              </a:defRPr>
            </a:lvl7pPr>
            <a:lvl8pPr marL="3429000" indent="-228600" defTabSz="4389438" eaLnBrk="0" fontAlgn="base" hangingPunct="0">
              <a:spcBef>
                <a:spcPct val="0"/>
              </a:spcBef>
              <a:spcAft>
                <a:spcPct val="0"/>
              </a:spcAft>
              <a:defRPr sz="2800">
                <a:solidFill>
                  <a:schemeClr val="tx1"/>
                </a:solidFill>
                <a:latin typeface="Arial" pitchFamily="34" charset="0"/>
              </a:defRPr>
            </a:lvl8pPr>
            <a:lvl9pPr marL="3886200" indent="-228600" defTabSz="4389438" eaLnBrk="0" fontAlgn="base" hangingPunct="0">
              <a:spcBef>
                <a:spcPct val="0"/>
              </a:spcBef>
              <a:spcAft>
                <a:spcPct val="0"/>
              </a:spcAft>
              <a:defRPr sz="2800">
                <a:solidFill>
                  <a:schemeClr val="tx1"/>
                </a:solidFill>
                <a:latin typeface="Arial" pitchFamily="34" charset="0"/>
              </a:defRPr>
            </a:lvl9pPr>
          </a:lstStyle>
          <a:p>
            <a:pPr algn="ctr" eaLnBrk="1" hangingPunct="1"/>
            <a:r>
              <a:rPr lang="en-US" altLang="en-US" sz="4800" dirty="0" smtClean="0">
                <a:latin typeface="Impact" pitchFamily="34" charset="0"/>
              </a:rPr>
              <a:t>     </a:t>
            </a:r>
            <a:r>
              <a:rPr lang="en-US" altLang="en-US" sz="6000" dirty="0" smtClean="0">
                <a:latin typeface="Impact" pitchFamily="34" charset="0"/>
              </a:rPr>
              <a:t>METHODS</a:t>
            </a:r>
            <a:endParaRPr lang="en-US" altLang="en-US" sz="6000" dirty="0">
              <a:latin typeface="Impact" pitchFamily="34" charset="0"/>
            </a:endParaRPr>
          </a:p>
        </p:txBody>
      </p:sp>
      <p:sp>
        <p:nvSpPr>
          <p:cNvPr id="2" name="Rectangle 1"/>
          <p:cNvSpPr/>
          <p:nvPr/>
        </p:nvSpPr>
        <p:spPr>
          <a:xfrm>
            <a:off x="20802600" y="18364200"/>
            <a:ext cx="12115800" cy="8095550"/>
          </a:xfrm>
          <a:prstGeom prst="rect">
            <a:avLst/>
          </a:prstGeom>
        </p:spPr>
        <p:txBody>
          <a:bodyPr wrap="square">
            <a:spAutoFit/>
          </a:bodyPr>
          <a:lstStyle/>
          <a:p>
            <a:pPr>
              <a:lnSpc>
                <a:spcPct val="115000"/>
              </a:lnSpc>
              <a:spcBef>
                <a:spcPts val="0"/>
              </a:spcBef>
              <a:spcAft>
                <a:spcPts val="1000"/>
              </a:spcAft>
              <a:defRPr/>
            </a:pPr>
            <a:r>
              <a:rPr lang="en-US" sz="3200" b="1" dirty="0">
                <a:latin typeface="+mn-lt"/>
                <a:ea typeface="Calibri"/>
                <a:cs typeface="Times New Roman"/>
              </a:rPr>
              <a:t>Employment Discussion with Individual and Family</a:t>
            </a:r>
          </a:p>
          <a:p>
            <a:pPr marL="342900" indent="-342900">
              <a:lnSpc>
                <a:spcPct val="115000"/>
              </a:lnSpc>
              <a:spcBef>
                <a:spcPts val="0"/>
              </a:spcBef>
              <a:spcAft>
                <a:spcPts val="1000"/>
              </a:spcAft>
              <a:buFont typeface="Symbol"/>
              <a:buChar char=""/>
              <a:defRPr/>
            </a:pPr>
            <a:r>
              <a:rPr lang="en-US" sz="3200" dirty="0">
                <a:latin typeface="+mn-lt"/>
                <a:ea typeface="Calibri"/>
                <a:cs typeface="Times New Roman"/>
              </a:rPr>
              <a:t>Integrated Employment Specialist (IES) discusses employment with the individual and their family and completes Life Course Employment Tool to identify interests and goals.</a:t>
            </a:r>
          </a:p>
          <a:p>
            <a:pPr>
              <a:lnSpc>
                <a:spcPct val="115000"/>
              </a:lnSpc>
              <a:spcBef>
                <a:spcPts val="0"/>
              </a:spcBef>
              <a:spcAft>
                <a:spcPts val="1000"/>
              </a:spcAft>
              <a:defRPr/>
            </a:pPr>
            <a:r>
              <a:rPr lang="en-US" sz="3200" b="1" dirty="0">
                <a:latin typeface="+mn-lt"/>
                <a:ea typeface="Calibri"/>
                <a:cs typeface="Times New Roman"/>
              </a:rPr>
              <a:t>Apprentice Business Development </a:t>
            </a:r>
          </a:p>
          <a:p>
            <a:pPr marL="342900" indent="-342900">
              <a:lnSpc>
                <a:spcPct val="115000"/>
              </a:lnSpc>
              <a:spcBef>
                <a:spcPts val="0"/>
              </a:spcBef>
              <a:spcAft>
                <a:spcPts val="1000"/>
              </a:spcAft>
              <a:buFont typeface="Symbol"/>
              <a:buChar char=""/>
              <a:defRPr/>
            </a:pPr>
            <a:r>
              <a:rPr lang="en-US" sz="3200" dirty="0">
                <a:latin typeface="+mn-lt"/>
                <a:ea typeface="Calibri"/>
                <a:cs typeface="Times New Roman"/>
              </a:rPr>
              <a:t>Integrated Employment Specialist (IES) conducts search to secure internships through business procurement that matches the individual’s employment interests.</a:t>
            </a:r>
            <a:r>
              <a:rPr lang="en-US" sz="3200" dirty="0">
                <a:solidFill>
                  <a:srgbClr val="333333"/>
                </a:solidFill>
                <a:latin typeface="+mn-lt"/>
                <a:ea typeface="Calibri"/>
                <a:cs typeface="Times New Roman"/>
              </a:rPr>
              <a:t> </a:t>
            </a:r>
            <a:endParaRPr lang="en-US" sz="3200" dirty="0">
              <a:latin typeface="+mn-lt"/>
              <a:ea typeface="Calibri"/>
              <a:cs typeface="Times New Roman"/>
            </a:endParaRPr>
          </a:p>
          <a:p>
            <a:pPr>
              <a:lnSpc>
                <a:spcPct val="115000"/>
              </a:lnSpc>
              <a:spcBef>
                <a:spcPts val="0"/>
              </a:spcBef>
              <a:spcAft>
                <a:spcPts val="1000"/>
              </a:spcAft>
              <a:defRPr/>
            </a:pPr>
            <a:r>
              <a:rPr lang="en-US" sz="3200" b="1" dirty="0">
                <a:latin typeface="+mn-lt"/>
                <a:ea typeface="Calibri"/>
                <a:cs typeface="Times New Roman"/>
              </a:rPr>
              <a:t>Competitive Employment or Self-Employment Support</a:t>
            </a:r>
          </a:p>
          <a:p>
            <a:pPr marL="342900" indent="-342900">
              <a:lnSpc>
                <a:spcPct val="115000"/>
              </a:lnSpc>
              <a:spcBef>
                <a:spcPts val="0"/>
              </a:spcBef>
              <a:spcAft>
                <a:spcPts val="1000"/>
              </a:spcAft>
              <a:buFont typeface="Symbol"/>
              <a:buChar char=""/>
              <a:defRPr/>
            </a:pPr>
            <a:r>
              <a:rPr lang="en-US" sz="3200" dirty="0">
                <a:latin typeface="+mn-lt"/>
                <a:ea typeface="Calibri"/>
                <a:cs typeface="Times New Roman"/>
              </a:rPr>
              <a:t>Integrated Employment Specialist (IES) ensures the individual has the appropriate services and supports to successfully complete internships and placements with the goal of securing competitive employment or becoming self-employed. </a:t>
            </a:r>
          </a:p>
        </p:txBody>
      </p:sp>
      <p:sp>
        <p:nvSpPr>
          <p:cNvPr id="2066" name="Text Box 185"/>
          <p:cNvSpPr txBox="1">
            <a:spLocks noChangeArrowheads="1"/>
          </p:cNvSpPr>
          <p:nvPr/>
        </p:nvSpPr>
        <p:spPr bwMode="auto">
          <a:xfrm>
            <a:off x="8458200" y="4495800"/>
            <a:ext cx="92202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eaLnBrk="0" hangingPunct="0">
              <a:defRPr sz="2800">
                <a:solidFill>
                  <a:schemeClr val="tx1"/>
                </a:solidFill>
                <a:latin typeface="Arial" pitchFamily="34" charset="0"/>
              </a:defRPr>
            </a:lvl1pPr>
            <a:lvl2pPr marL="742950" indent="-285750" defTabSz="4389438" eaLnBrk="0" hangingPunct="0">
              <a:defRPr sz="2800">
                <a:solidFill>
                  <a:schemeClr val="tx1"/>
                </a:solidFill>
                <a:latin typeface="Arial" pitchFamily="34" charset="0"/>
              </a:defRPr>
            </a:lvl2pPr>
            <a:lvl3pPr marL="1143000" indent="-228600" defTabSz="4389438" eaLnBrk="0" hangingPunct="0">
              <a:defRPr sz="2800">
                <a:solidFill>
                  <a:schemeClr val="tx1"/>
                </a:solidFill>
                <a:latin typeface="Arial" pitchFamily="34" charset="0"/>
              </a:defRPr>
            </a:lvl3pPr>
            <a:lvl4pPr marL="1600200" indent="-228600" defTabSz="4389438" eaLnBrk="0" hangingPunct="0">
              <a:defRPr sz="2800">
                <a:solidFill>
                  <a:schemeClr val="tx1"/>
                </a:solidFill>
                <a:latin typeface="Arial" pitchFamily="34" charset="0"/>
              </a:defRPr>
            </a:lvl4pPr>
            <a:lvl5pPr marL="2057400" indent="-228600" defTabSz="4389438" eaLnBrk="0" hangingPunct="0">
              <a:defRPr sz="2800">
                <a:solidFill>
                  <a:schemeClr val="tx1"/>
                </a:solidFill>
                <a:latin typeface="Arial" pitchFamily="34" charset="0"/>
              </a:defRPr>
            </a:lvl5pPr>
            <a:lvl6pPr marL="2514600" indent="-228600" defTabSz="4389438" eaLnBrk="0" fontAlgn="base" hangingPunct="0">
              <a:spcBef>
                <a:spcPct val="0"/>
              </a:spcBef>
              <a:spcAft>
                <a:spcPct val="0"/>
              </a:spcAft>
              <a:defRPr sz="2800">
                <a:solidFill>
                  <a:schemeClr val="tx1"/>
                </a:solidFill>
                <a:latin typeface="Arial" pitchFamily="34" charset="0"/>
              </a:defRPr>
            </a:lvl6pPr>
            <a:lvl7pPr marL="2971800" indent="-228600" defTabSz="4389438" eaLnBrk="0" fontAlgn="base" hangingPunct="0">
              <a:spcBef>
                <a:spcPct val="0"/>
              </a:spcBef>
              <a:spcAft>
                <a:spcPct val="0"/>
              </a:spcAft>
              <a:defRPr sz="2800">
                <a:solidFill>
                  <a:schemeClr val="tx1"/>
                </a:solidFill>
                <a:latin typeface="Arial" pitchFamily="34" charset="0"/>
              </a:defRPr>
            </a:lvl7pPr>
            <a:lvl8pPr marL="3429000" indent="-228600" defTabSz="4389438" eaLnBrk="0" fontAlgn="base" hangingPunct="0">
              <a:spcBef>
                <a:spcPct val="0"/>
              </a:spcBef>
              <a:spcAft>
                <a:spcPct val="0"/>
              </a:spcAft>
              <a:defRPr sz="2800">
                <a:solidFill>
                  <a:schemeClr val="tx1"/>
                </a:solidFill>
                <a:latin typeface="Arial" pitchFamily="34" charset="0"/>
              </a:defRPr>
            </a:lvl8pPr>
            <a:lvl9pPr marL="3886200" indent="-228600" defTabSz="4389438" eaLnBrk="0" fontAlgn="base" hangingPunct="0">
              <a:spcBef>
                <a:spcPct val="0"/>
              </a:spcBef>
              <a:spcAft>
                <a:spcPct val="0"/>
              </a:spcAft>
              <a:defRPr sz="2800">
                <a:solidFill>
                  <a:schemeClr val="tx1"/>
                </a:solidFill>
                <a:latin typeface="Arial" pitchFamily="34" charset="0"/>
              </a:defRPr>
            </a:lvl9pPr>
          </a:lstStyle>
          <a:p>
            <a:pPr algn="ctr" eaLnBrk="1" hangingPunct="1"/>
            <a:r>
              <a:rPr lang="en-US" altLang="en-US" sz="6000" dirty="0">
                <a:latin typeface="Impact" pitchFamily="34" charset="0"/>
              </a:rPr>
              <a:t>COMMUNITY EMPLOYMENT</a:t>
            </a:r>
          </a:p>
        </p:txBody>
      </p:sp>
      <p:graphicFrame>
        <p:nvGraphicFramePr>
          <p:cNvPr id="10" name="Content Placeholder 3"/>
          <p:cNvGraphicFramePr>
            <a:graphicFrameLocks/>
          </p:cNvGraphicFramePr>
          <p:nvPr>
            <p:extLst>
              <p:ext uri="{D42A27DB-BD31-4B8C-83A1-F6EECF244321}">
                <p14:modId xmlns:p14="http://schemas.microsoft.com/office/powerpoint/2010/main" val="161521238"/>
              </p:ext>
            </p:extLst>
          </p:nvPr>
        </p:nvGraphicFramePr>
        <p:xfrm>
          <a:off x="7747000" y="6070600"/>
          <a:ext cx="11125200" cy="960120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9144000" y="8839200"/>
            <a:ext cx="2057400" cy="369888"/>
          </a:xfrm>
          <a:prstGeom prst="rect">
            <a:avLst/>
          </a:prstGeom>
          <a:ln>
            <a:solidFill>
              <a:srgbClr val="990033"/>
            </a:solidFill>
          </a:ln>
        </p:spPr>
        <p:txBody>
          <a:bodyPr>
            <a:spAutoFit/>
          </a:bodyPr>
          <a:lstStyle/>
          <a:p>
            <a:pPr algn="ctr">
              <a:defRPr/>
            </a:pPr>
            <a:r>
              <a:rPr lang="en-US" sz="1800" b="1" cap="all" dirty="0">
                <a:solidFill>
                  <a:srgbClr val="333333"/>
                </a:solidFill>
                <a:latin typeface="brandon-grotesque"/>
              </a:rPr>
              <a:t>FIGURE 1</a:t>
            </a:r>
          </a:p>
        </p:txBody>
      </p:sp>
      <p:sp>
        <p:nvSpPr>
          <p:cNvPr id="5" name="Rectangle 4"/>
          <p:cNvSpPr/>
          <p:nvPr/>
        </p:nvSpPr>
        <p:spPr>
          <a:xfrm>
            <a:off x="8610600" y="18364200"/>
            <a:ext cx="2011363" cy="381000"/>
          </a:xfrm>
          <a:prstGeom prst="rect">
            <a:avLst/>
          </a:prstGeom>
          <a:ln>
            <a:solidFill>
              <a:srgbClr val="990033"/>
            </a:solidFill>
          </a:ln>
        </p:spPr>
        <p:txBody>
          <a:bodyPr>
            <a:spAutoFit/>
          </a:bodyPr>
          <a:lstStyle/>
          <a:p>
            <a:pPr algn="ctr">
              <a:defRPr/>
            </a:pPr>
            <a:r>
              <a:rPr lang="en-US" sz="1800" b="1" cap="all" dirty="0">
                <a:solidFill>
                  <a:srgbClr val="333333"/>
                </a:solidFill>
                <a:latin typeface="brandon-grotesque"/>
              </a:rPr>
              <a:t>FIGURE 2</a:t>
            </a:r>
          </a:p>
        </p:txBody>
      </p:sp>
      <p:sp>
        <p:nvSpPr>
          <p:cNvPr id="7" name="Rectangle 6"/>
          <p:cNvSpPr/>
          <p:nvPr/>
        </p:nvSpPr>
        <p:spPr>
          <a:xfrm>
            <a:off x="8915400" y="6324600"/>
            <a:ext cx="5410200" cy="830997"/>
          </a:xfrm>
          <a:prstGeom prst="rect">
            <a:avLst/>
          </a:prstGeom>
        </p:spPr>
        <p:txBody>
          <a:bodyPr>
            <a:spAutoFit/>
          </a:bodyPr>
          <a:lstStyle/>
          <a:p>
            <a:pPr algn="ctr" fontAlgn="auto">
              <a:spcBef>
                <a:spcPts val="0"/>
              </a:spcBef>
              <a:spcAft>
                <a:spcPts val="0"/>
              </a:spcAft>
              <a:defRPr/>
            </a:pPr>
            <a:r>
              <a:rPr lang="en-US" sz="4800" kern="0" dirty="0">
                <a:solidFill>
                  <a:prstClr val="black"/>
                </a:solidFill>
                <a:latin typeface="Impact" panose="020B0806030902050204" pitchFamily="34" charset="0"/>
                <a:ea typeface="+mj-ea"/>
                <a:cs typeface="+mj-cs"/>
              </a:rPr>
              <a:t>Paid Employment</a:t>
            </a:r>
            <a:endParaRPr lang="en-US" sz="1800" kern="0" dirty="0">
              <a:solidFill>
                <a:sysClr val="windowText" lastClr="000000"/>
              </a:solidFill>
              <a:latin typeface="Impact" panose="020B0806030902050204" pitchFamily="34" charset="0"/>
            </a:endParaRPr>
          </a:p>
        </p:txBody>
      </p:sp>
      <p:graphicFrame>
        <p:nvGraphicFramePr>
          <p:cNvPr id="11" name="Content Placeholder 3"/>
          <p:cNvGraphicFramePr>
            <a:graphicFrameLocks/>
          </p:cNvGraphicFramePr>
          <p:nvPr>
            <p:extLst>
              <p:ext uri="{D42A27DB-BD31-4B8C-83A1-F6EECF244321}">
                <p14:modId xmlns:p14="http://schemas.microsoft.com/office/powerpoint/2010/main" val="1555000347"/>
              </p:ext>
            </p:extLst>
          </p:nvPr>
        </p:nvGraphicFramePr>
        <p:xfrm>
          <a:off x="7747000" y="18643600"/>
          <a:ext cx="11861800" cy="7366000"/>
        </p:xfrm>
        <a:graphic>
          <a:graphicData uri="http://schemas.openxmlformats.org/drawingml/2006/chart">
            <c:chart xmlns:c="http://schemas.openxmlformats.org/drawingml/2006/chart" xmlns:r="http://schemas.openxmlformats.org/officeDocument/2006/relationships" r:id="rId4"/>
          </a:graphicData>
        </a:graphic>
      </p:graphicFrame>
      <p:sp>
        <p:nvSpPr>
          <p:cNvPr id="27" name="Title 1"/>
          <p:cNvSpPr txBox="1">
            <a:spLocks/>
          </p:cNvSpPr>
          <p:nvPr/>
        </p:nvSpPr>
        <p:spPr>
          <a:xfrm>
            <a:off x="8686800" y="16535400"/>
            <a:ext cx="9144000" cy="1828800"/>
          </a:xfrm>
          <a:prstGeom prst="rect">
            <a:avLst/>
          </a:prstGeom>
        </p:spPr>
        <p:txBody>
          <a:bodyPr>
            <a:normAutofit fontScale="97500" lnSpcReduction="10000"/>
          </a:bodyPr>
          <a:lstStyle>
            <a:lvl1pPr algn="ctr" defTabSz="4389438" rtl="0" eaLnBrk="0" fontAlgn="base" hangingPunct="0">
              <a:spcBef>
                <a:spcPct val="0"/>
              </a:spcBef>
              <a:spcAft>
                <a:spcPct val="0"/>
              </a:spcAft>
              <a:defRPr sz="211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charset="0"/>
              </a:defRPr>
            </a:lvl2pPr>
            <a:lvl3pPr algn="ctr" defTabSz="4389438" rtl="0" eaLnBrk="0" fontAlgn="base" hangingPunct="0">
              <a:spcBef>
                <a:spcPct val="0"/>
              </a:spcBef>
              <a:spcAft>
                <a:spcPct val="0"/>
              </a:spcAft>
              <a:defRPr sz="21100">
                <a:solidFill>
                  <a:schemeClr val="tx2"/>
                </a:solidFill>
                <a:latin typeface="Arial" charset="0"/>
              </a:defRPr>
            </a:lvl3pPr>
            <a:lvl4pPr algn="ctr" defTabSz="4389438" rtl="0" eaLnBrk="0" fontAlgn="base" hangingPunct="0">
              <a:spcBef>
                <a:spcPct val="0"/>
              </a:spcBef>
              <a:spcAft>
                <a:spcPct val="0"/>
              </a:spcAft>
              <a:defRPr sz="21100">
                <a:solidFill>
                  <a:schemeClr val="tx2"/>
                </a:solidFill>
                <a:latin typeface="Arial" charset="0"/>
              </a:defRPr>
            </a:lvl4pPr>
            <a:lvl5pPr algn="ctr" defTabSz="4389438" rtl="0" eaLnBrk="0" fontAlgn="base" hangingPunct="0">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a:lstStyle>
          <a:p>
            <a:pPr>
              <a:defRPr/>
            </a:pPr>
            <a:r>
              <a:rPr lang="en-US" sz="1600" b="1" kern="0" dirty="0" smtClean="0">
                <a:solidFill>
                  <a:schemeClr val="tx1"/>
                </a:solidFill>
              </a:rPr>
              <a:t> </a:t>
            </a:r>
            <a:r>
              <a:rPr lang="en-US" sz="6200" kern="0" dirty="0" smtClean="0">
                <a:solidFill>
                  <a:schemeClr val="tx1"/>
                </a:solidFill>
                <a:latin typeface="Impact" panose="020B0806030902050204" pitchFamily="34" charset="0"/>
              </a:rPr>
              <a:t>Common Fields of Paid </a:t>
            </a:r>
            <a:br>
              <a:rPr lang="en-US" sz="6200" kern="0" dirty="0" smtClean="0">
                <a:solidFill>
                  <a:schemeClr val="tx1"/>
                </a:solidFill>
                <a:latin typeface="Impact" panose="020B0806030902050204" pitchFamily="34" charset="0"/>
              </a:rPr>
            </a:br>
            <a:r>
              <a:rPr lang="en-US" sz="6200" kern="0" dirty="0" smtClean="0">
                <a:solidFill>
                  <a:schemeClr val="tx1"/>
                </a:solidFill>
                <a:latin typeface="Impact" panose="020B0806030902050204" pitchFamily="34" charset="0"/>
              </a:rPr>
              <a:t>Employment</a:t>
            </a:r>
            <a:endParaRPr lang="en-US" sz="6200" kern="0" dirty="0">
              <a:solidFill>
                <a:schemeClr val="tx1"/>
              </a:solidFill>
              <a:latin typeface="Impact" panose="020B0806030902050204" pitchFamily="34" charset="0"/>
            </a:endParaRPr>
          </a:p>
        </p:txBody>
      </p:sp>
      <p:graphicFrame>
        <p:nvGraphicFramePr>
          <p:cNvPr id="9" name="Content Placeholder 3"/>
          <p:cNvGraphicFramePr>
            <a:graphicFrameLocks/>
          </p:cNvGraphicFramePr>
          <p:nvPr>
            <p:extLst>
              <p:ext uri="{D42A27DB-BD31-4B8C-83A1-F6EECF244321}">
                <p14:modId xmlns:p14="http://schemas.microsoft.com/office/powerpoint/2010/main" val="4270337499"/>
              </p:ext>
            </p:extLst>
          </p:nvPr>
        </p:nvGraphicFramePr>
        <p:xfrm>
          <a:off x="35179000" y="5461000"/>
          <a:ext cx="9982200" cy="5080000"/>
        </p:xfrm>
        <a:graphic>
          <a:graphicData uri="http://schemas.openxmlformats.org/drawingml/2006/chart">
            <c:chart xmlns:c="http://schemas.openxmlformats.org/drawingml/2006/chart" xmlns:r="http://schemas.openxmlformats.org/officeDocument/2006/relationships" r:id="rId5"/>
          </a:graphicData>
        </a:graphic>
      </p:graphicFrame>
      <p:sp>
        <p:nvSpPr>
          <p:cNvPr id="2074" name="Text Box 251"/>
          <p:cNvSpPr txBox="1">
            <a:spLocks noChangeArrowheads="1"/>
          </p:cNvSpPr>
          <p:nvPr/>
        </p:nvSpPr>
        <p:spPr bwMode="auto">
          <a:xfrm>
            <a:off x="0" y="25450800"/>
            <a:ext cx="7315200" cy="1846263"/>
          </a:xfrm>
          <a:prstGeom prst="rect">
            <a:avLst/>
          </a:prstGeom>
          <a:solidFill>
            <a:srgbClr val="B4003C"/>
          </a:solidFill>
          <a:ln>
            <a:noFill/>
          </a:ln>
          <a:effectLst/>
          <a:extLst>
            <a:ext uri="{91240B29-F687-4F45-9708-019B960494DF}">
              <a14:hiddenLine xmlns:a14="http://schemas.microsoft.com/office/drawing/2010/main" w="19050">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8600" tIns="228600" rIns="228600" bIns="228600">
            <a:spAutoFit/>
          </a:bodyPr>
          <a:lstStyle>
            <a:lvl1pPr eaLnBrk="0" hangingPunct="0">
              <a:defRPr sz="2800">
                <a:solidFill>
                  <a:schemeClr val="tx1"/>
                </a:solidFill>
                <a:latin typeface="Arial" pitchFamily="34" charset="0"/>
              </a:defRPr>
            </a:lvl1pPr>
            <a:lvl2pPr marL="742950" indent="-285750" eaLnBrk="0" hangingPunct="0">
              <a:defRPr sz="2800">
                <a:solidFill>
                  <a:schemeClr val="tx1"/>
                </a:solidFill>
                <a:latin typeface="Arial" pitchFamily="34" charset="0"/>
              </a:defRPr>
            </a:lvl2pPr>
            <a:lvl3pPr marL="1143000" indent="-228600" eaLnBrk="0" hangingPunct="0">
              <a:defRPr sz="2800">
                <a:solidFill>
                  <a:schemeClr val="tx1"/>
                </a:solidFill>
                <a:latin typeface="Arial" pitchFamily="34" charset="0"/>
              </a:defRPr>
            </a:lvl3pPr>
            <a:lvl4pPr marL="1600200" indent="-228600" eaLnBrk="0" hangingPunct="0">
              <a:defRPr sz="2800">
                <a:solidFill>
                  <a:schemeClr val="tx1"/>
                </a:solidFill>
                <a:latin typeface="Arial" pitchFamily="34" charset="0"/>
              </a:defRPr>
            </a:lvl4pPr>
            <a:lvl5pPr marL="2057400" indent="-228600" eaLnBrk="0" hangingPunct="0">
              <a:defRPr sz="2800">
                <a:solidFill>
                  <a:schemeClr val="tx1"/>
                </a:solidFill>
                <a:latin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defRPr>
            </a:lvl9pPr>
          </a:lstStyle>
          <a:p>
            <a:pPr eaLnBrk="1" hangingPunct="1"/>
            <a:r>
              <a:rPr lang="en-US" altLang="en-US" sz="1800" b="1" dirty="0">
                <a:solidFill>
                  <a:schemeClr val="bg1"/>
                </a:solidFill>
              </a:rPr>
              <a:t>Sara Molina-Robinson	</a:t>
            </a:r>
          </a:p>
          <a:p>
            <a:pPr eaLnBrk="1" hangingPunct="1"/>
            <a:r>
              <a:rPr lang="en-US" altLang="en-US" sz="1800" b="1" dirty="0">
                <a:solidFill>
                  <a:schemeClr val="bg1"/>
                </a:solidFill>
              </a:rPr>
              <a:t>Public Health Management Corp.</a:t>
            </a:r>
          </a:p>
          <a:p>
            <a:pPr eaLnBrk="1" hangingPunct="1"/>
            <a:r>
              <a:rPr lang="en-US" altLang="en-US" sz="1800" b="1" dirty="0">
                <a:solidFill>
                  <a:schemeClr val="bg1"/>
                </a:solidFill>
              </a:rPr>
              <a:t>Email: sara@phmc.org</a:t>
            </a:r>
          </a:p>
          <a:p>
            <a:pPr eaLnBrk="1" hangingPunct="1"/>
            <a:r>
              <a:rPr lang="en-US" altLang="en-US" sz="1800" b="1" dirty="0">
                <a:solidFill>
                  <a:schemeClr val="bg1"/>
                </a:solidFill>
              </a:rPr>
              <a:t>Phone: 215-731-2139</a:t>
            </a:r>
          </a:p>
          <a:p>
            <a:pPr eaLnBrk="1" hangingPunct="1"/>
            <a:r>
              <a:rPr lang="en-US" altLang="en-US" sz="1800" b="1" dirty="0">
                <a:solidFill>
                  <a:schemeClr val="bg1"/>
                </a:solidFill>
              </a:rPr>
              <a:t>Website: phmc.org</a:t>
            </a:r>
          </a:p>
        </p:txBody>
      </p:sp>
      <p:grpSp>
        <p:nvGrpSpPr>
          <p:cNvPr id="28" name="Group 27"/>
          <p:cNvGrpSpPr/>
          <p:nvPr/>
        </p:nvGrpSpPr>
        <p:grpSpPr>
          <a:xfrm>
            <a:off x="24612600" y="5740433"/>
            <a:ext cx="6096005" cy="10951483"/>
            <a:chOff x="4093271" y="413250"/>
            <a:chExt cx="1534894" cy="4419350"/>
          </a:xfrm>
          <a:solidFill>
            <a:schemeClr val="accent1">
              <a:lumMod val="75000"/>
            </a:schemeClr>
          </a:solidFill>
        </p:grpSpPr>
        <p:sp>
          <p:nvSpPr>
            <p:cNvPr id="29" name="Freeform 28"/>
            <p:cNvSpPr/>
            <p:nvPr/>
          </p:nvSpPr>
          <p:spPr>
            <a:xfrm>
              <a:off x="4841531" y="3984561"/>
              <a:ext cx="91440" cy="92249"/>
            </a:xfrm>
            <a:custGeom>
              <a:avLst/>
              <a:gdLst/>
              <a:ahLst/>
              <a:cxnLst/>
              <a:rect l="0" t="0" r="0" b="0"/>
              <a:pathLst>
                <a:path>
                  <a:moveTo>
                    <a:pt x="45720" y="0"/>
                  </a:moveTo>
                  <a:lnTo>
                    <a:pt x="45720" y="410363"/>
                  </a:lnTo>
                </a:path>
              </a:pathLst>
            </a:custGeom>
            <a:grpFill/>
            <a:ln w="38100" cap="flat" cmpd="sng" algn="ctr">
              <a:solidFill>
                <a:srgbClr val="3891A7"/>
              </a:solidFill>
              <a:prstDash val="solid"/>
              <a:headEnd type="none" w="med" len="med"/>
              <a:tailEnd type="triangle" w="med" len="med"/>
            </a:ln>
            <a:effectLst>
              <a:outerShdw blurRad="40000" dist="23000" dir="5400000" rotWithShape="0">
                <a:srgbClr val="000000">
                  <a:alpha val="35000"/>
                </a:srgbClr>
              </a:outerShdw>
            </a:effectLst>
          </p:spPr>
        </p:sp>
        <p:sp>
          <p:nvSpPr>
            <p:cNvPr id="30" name="Freeform 29"/>
            <p:cNvSpPr/>
            <p:nvPr/>
          </p:nvSpPr>
          <p:spPr>
            <a:xfrm>
              <a:off x="4841531" y="2540939"/>
              <a:ext cx="91440" cy="92249"/>
            </a:xfrm>
            <a:custGeom>
              <a:avLst/>
              <a:gdLst/>
              <a:ahLst/>
              <a:cxnLst/>
              <a:rect l="0" t="0" r="0" b="0"/>
              <a:pathLst>
                <a:path>
                  <a:moveTo>
                    <a:pt x="45720" y="0"/>
                  </a:moveTo>
                  <a:lnTo>
                    <a:pt x="45720" y="410363"/>
                  </a:lnTo>
                </a:path>
              </a:pathLst>
            </a:custGeom>
            <a:grpFill/>
            <a:ln w="38100" cap="flat" cmpd="sng" algn="ctr">
              <a:solidFill>
                <a:srgbClr val="3891A7"/>
              </a:solidFill>
              <a:prstDash val="solid"/>
              <a:headEnd type="none" w="med" len="med"/>
              <a:tailEnd type="triangle" w="med" len="med"/>
            </a:ln>
            <a:effectLst>
              <a:outerShdw blurRad="40000" dist="23000" dir="5400000" rotWithShape="0">
                <a:srgbClr val="000000">
                  <a:alpha val="35000"/>
                </a:srgbClr>
              </a:outerShdw>
            </a:effectLst>
          </p:spPr>
        </p:sp>
        <p:sp>
          <p:nvSpPr>
            <p:cNvPr id="31" name="Freeform 30"/>
            <p:cNvSpPr/>
            <p:nvPr/>
          </p:nvSpPr>
          <p:spPr>
            <a:xfrm>
              <a:off x="4841531" y="1804672"/>
              <a:ext cx="14002" cy="92249"/>
            </a:xfrm>
            <a:custGeom>
              <a:avLst/>
              <a:gdLst/>
              <a:ahLst/>
              <a:cxnLst/>
              <a:rect l="0" t="0" r="0" b="0"/>
              <a:pathLst>
                <a:path>
                  <a:moveTo>
                    <a:pt x="45720" y="0"/>
                  </a:moveTo>
                  <a:lnTo>
                    <a:pt x="45720" y="410363"/>
                  </a:lnTo>
                </a:path>
              </a:pathLst>
            </a:custGeom>
            <a:grpFill/>
            <a:ln w="38100" cap="flat" cmpd="sng" algn="ctr">
              <a:solidFill>
                <a:srgbClr val="3891A7"/>
              </a:solidFill>
              <a:prstDash val="solid"/>
              <a:headEnd type="none" w="med" len="med"/>
              <a:tailEnd type="triangle" w="med" len="med"/>
            </a:ln>
            <a:effectLst>
              <a:outerShdw blurRad="40000" dist="23000" dir="5400000" rotWithShape="0">
                <a:srgbClr val="000000">
                  <a:alpha val="35000"/>
                </a:srgbClr>
              </a:outerShdw>
            </a:effectLst>
          </p:spPr>
        </p:sp>
        <p:sp>
          <p:nvSpPr>
            <p:cNvPr id="32" name="Freeform 31"/>
            <p:cNvSpPr/>
            <p:nvPr/>
          </p:nvSpPr>
          <p:spPr>
            <a:xfrm>
              <a:off x="4834408" y="1033795"/>
              <a:ext cx="164026" cy="548640"/>
            </a:xfrm>
            <a:custGeom>
              <a:avLst/>
              <a:gdLst/>
              <a:ahLst/>
              <a:cxnLst/>
              <a:rect l="0" t="0" r="0" b="0"/>
              <a:pathLst>
                <a:path>
                  <a:moveTo>
                    <a:pt x="45720" y="0"/>
                  </a:moveTo>
                  <a:lnTo>
                    <a:pt x="45720" y="410363"/>
                  </a:lnTo>
                </a:path>
              </a:pathLst>
            </a:custGeom>
            <a:grpFill/>
            <a:ln w="38100" cap="flat" cmpd="sng" algn="ctr">
              <a:solidFill>
                <a:srgbClr val="3891A7"/>
              </a:solidFill>
              <a:prstDash val="solid"/>
              <a:headEnd type="none" w="med" len="med"/>
              <a:tailEnd type="triangle" w="med" len="med"/>
            </a:ln>
            <a:effectLst>
              <a:outerShdw blurRad="40000" dist="23000" dir="5400000" rotWithShape="0">
                <a:srgbClr val="000000">
                  <a:alpha val="35000"/>
                </a:srgbClr>
              </a:outerShdw>
            </a:effectLst>
          </p:spPr>
        </p:sp>
        <p:sp>
          <p:nvSpPr>
            <p:cNvPr id="33" name="Freeform 32"/>
            <p:cNvSpPr/>
            <p:nvPr/>
          </p:nvSpPr>
          <p:spPr>
            <a:xfrm>
              <a:off x="4112458" y="413250"/>
              <a:ext cx="1515707" cy="689143"/>
            </a:xfrm>
            <a:custGeom>
              <a:avLst/>
              <a:gdLst>
                <a:gd name="connsiteX0" fmla="*/ 0 w 1371776"/>
                <a:gd name="connsiteY0" fmla="*/ 0 h 710245"/>
                <a:gd name="connsiteX1" fmla="*/ 1371776 w 1371776"/>
                <a:gd name="connsiteY1" fmla="*/ 0 h 710245"/>
                <a:gd name="connsiteX2" fmla="*/ 1371776 w 1371776"/>
                <a:gd name="connsiteY2" fmla="*/ 710245 h 710245"/>
                <a:gd name="connsiteX3" fmla="*/ 0 w 1371776"/>
                <a:gd name="connsiteY3" fmla="*/ 710245 h 710245"/>
                <a:gd name="connsiteX4" fmla="*/ 0 w 1371776"/>
                <a:gd name="connsiteY4" fmla="*/ 0 h 710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776" h="710245">
                  <a:moveTo>
                    <a:pt x="0" y="0"/>
                  </a:moveTo>
                  <a:lnTo>
                    <a:pt x="1371776" y="0"/>
                  </a:lnTo>
                  <a:lnTo>
                    <a:pt x="1371776" y="710245"/>
                  </a:lnTo>
                  <a:lnTo>
                    <a:pt x="0" y="710245"/>
                  </a:lnTo>
                  <a:lnTo>
                    <a:pt x="0" y="0"/>
                  </a:lnTo>
                  <a:close/>
                </a:path>
              </a:pathLst>
            </a:custGeom>
            <a:grp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p:spPr>
          <p:txBody>
            <a:bodyPr spcFirstLastPara="0" vert="horz" wrap="square" lIns="6985" tIns="6985" rIns="6985" bIns="100223" numCol="1" spcCol="1270" anchor="b" anchorCtr="0">
              <a:noAutofit/>
            </a:bodyPr>
            <a:lstStyle/>
            <a:p>
              <a:pPr marL="0" marR="0" lvl="0" indent="0" algn="ctr" defTabSz="466725" eaLnBrk="1" fontAlgn="auto" latinLnBrk="0" hangingPunct="1">
                <a:lnSpc>
                  <a:spcPct val="90000"/>
                </a:lnSpc>
                <a:spcBef>
                  <a:spcPts val="0"/>
                </a:spcBef>
                <a:spcAft>
                  <a:spcPct val="35000"/>
                </a:spcAft>
                <a:buClrTx/>
                <a:buSzTx/>
                <a:buFontTx/>
                <a:buNone/>
                <a:tabLst/>
                <a:defRPr/>
              </a:pPr>
              <a:endParaRPr kumimoji="0" lang="en-US" sz="1600" b="1" i="0" u="none" strike="noStrike" kern="0" cap="none" spc="0" normalizeH="0" baseline="0" noProof="0" dirty="0" smtClean="0">
                <a:ln>
                  <a:noFill/>
                </a:ln>
                <a:solidFill>
                  <a:srgbClr val="FEB80A">
                    <a:lumMod val="75000"/>
                  </a:srgbClr>
                </a:solidFill>
                <a:effectLst/>
                <a:uLnTx/>
                <a:uFillTx/>
                <a:latin typeface="Franklin Gothic Medium"/>
                <a:ea typeface="+mn-ea"/>
                <a:cs typeface="+mn-cs"/>
              </a:endParaRPr>
            </a:p>
            <a:p>
              <a:pPr marL="0" marR="0" lvl="0" indent="0" algn="ctr" defTabSz="466725" eaLnBrk="1" fontAlgn="auto" latinLnBrk="0" hangingPunct="1">
                <a:lnSpc>
                  <a:spcPct val="90000"/>
                </a:lnSpc>
                <a:spcBef>
                  <a:spcPts val="0"/>
                </a:spcBef>
                <a:spcAft>
                  <a:spcPct val="35000"/>
                </a:spcAft>
                <a:buClrTx/>
                <a:buSzTx/>
                <a:buFontTx/>
                <a:buNone/>
                <a:tabLst/>
                <a:defRPr/>
              </a:pPr>
              <a:r>
                <a:rPr kumimoji="0" lang="en-US" b="1" i="0" u="none" strike="noStrike" kern="0" cap="none" spc="0" normalizeH="0" baseline="0" noProof="0" dirty="0" smtClean="0">
                  <a:ln>
                    <a:noFill/>
                  </a:ln>
                  <a:solidFill>
                    <a:schemeClr val="accent1">
                      <a:lumMod val="25000"/>
                    </a:schemeClr>
                  </a:solidFill>
                  <a:effectLst/>
                  <a:uLnTx/>
                  <a:uFillTx/>
                  <a:latin typeface="Franklin Gothic Medium"/>
                  <a:ea typeface="+mn-ea"/>
                  <a:cs typeface="+mn-cs"/>
                </a:rPr>
                <a:t>Employment Discussion </a:t>
              </a:r>
            </a:p>
            <a:p>
              <a:pPr marL="0" marR="0" lvl="0" indent="0" algn="ctr" defTabSz="466725" eaLnBrk="1" fontAlgn="auto" latinLnBrk="0" hangingPunct="1">
                <a:lnSpc>
                  <a:spcPct val="90000"/>
                </a:lnSpc>
                <a:spcBef>
                  <a:spcPts val="0"/>
                </a:spcBef>
                <a:spcAft>
                  <a:spcPct val="35000"/>
                </a:spcAft>
                <a:buClrTx/>
                <a:buSzTx/>
                <a:buFontTx/>
                <a:buNone/>
                <a:tabLst/>
                <a:defRPr/>
              </a:pPr>
              <a:r>
                <a:rPr kumimoji="0" lang="en-US" b="1" i="0" u="none" strike="noStrike" kern="0" cap="none" spc="0" normalizeH="0" baseline="0" noProof="0" dirty="0" smtClean="0">
                  <a:ln>
                    <a:noFill/>
                  </a:ln>
                  <a:solidFill>
                    <a:schemeClr val="accent1">
                      <a:lumMod val="25000"/>
                    </a:schemeClr>
                  </a:solidFill>
                  <a:effectLst/>
                  <a:uLnTx/>
                  <a:uFillTx/>
                  <a:latin typeface="Franklin Gothic Medium"/>
                  <a:ea typeface="+mn-ea"/>
                  <a:cs typeface="+mn-cs"/>
                </a:rPr>
                <a:t>with</a:t>
              </a:r>
            </a:p>
            <a:p>
              <a:pPr marL="0" marR="0" lvl="0" indent="0" algn="ctr" defTabSz="466725" eaLnBrk="1" fontAlgn="auto" latinLnBrk="0" hangingPunct="1">
                <a:lnSpc>
                  <a:spcPct val="90000"/>
                </a:lnSpc>
                <a:spcBef>
                  <a:spcPts val="0"/>
                </a:spcBef>
                <a:spcAft>
                  <a:spcPct val="35000"/>
                </a:spcAft>
                <a:buClrTx/>
                <a:buSzTx/>
                <a:buFontTx/>
                <a:buNone/>
                <a:tabLst/>
                <a:defRPr/>
              </a:pPr>
              <a:r>
                <a:rPr kumimoji="0" lang="en-US" b="1" i="0" u="none" strike="noStrike" kern="0" cap="none" spc="0" normalizeH="0" baseline="0" noProof="0" dirty="0" smtClean="0">
                  <a:ln>
                    <a:noFill/>
                  </a:ln>
                  <a:solidFill>
                    <a:schemeClr val="accent1">
                      <a:lumMod val="25000"/>
                    </a:schemeClr>
                  </a:solidFill>
                  <a:effectLst/>
                  <a:uLnTx/>
                  <a:uFillTx/>
                  <a:latin typeface="Franklin Gothic Medium"/>
                  <a:ea typeface="+mn-ea"/>
                  <a:cs typeface="+mn-cs"/>
                </a:rPr>
                <a:t>Individual &amp; Family</a:t>
              </a:r>
              <a:endParaRPr kumimoji="0" lang="en-US" b="1" i="0" u="none" strike="noStrike" kern="0" cap="none" spc="0" normalizeH="0" baseline="0" noProof="0" dirty="0">
                <a:ln>
                  <a:noFill/>
                </a:ln>
                <a:solidFill>
                  <a:schemeClr val="accent1">
                    <a:lumMod val="25000"/>
                  </a:schemeClr>
                </a:solidFill>
                <a:effectLst/>
                <a:uLnTx/>
                <a:uFillTx/>
                <a:latin typeface="Franklin Gothic Medium"/>
                <a:ea typeface="+mn-ea"/>
                <a:cs typeface="+mn-cs"/>
              </a:endParaRPr>
            </a:p>
          </p:txBody>
        </p:sp>
        <p:sp>
          <p:nvSpPr>
            <p:cNvPr id="34" name="Freeform 33"/>
            <p:cNvSpPr/>
            <p:nvPr/>
          </p:nvSpPr>
          <p:spPr>
            <a:xfrm>
              <a:off x="4102477" y="1255282"/>
              <a:ext cx="1515707" cy="527259"/>
            </a:xfrm>
            <a:custGeom>
              <a:avLst/>
              <a:gdLst>
                <a:gd name="connsiteX0" fmla="*/ 0 w 1371776"/>
                <a:gd name="connsiteY0" fmla="*/ 0 h 710245"/>
                <a:gd name="connsiteX1" fmla="*/ 1371776 w 1371776"/>
                <a:gd name="connsiteY1" fmla="*/ 0 h 710245"/>
                <a:gd name="connsiteX2" fmla="*/ 1371776 w 1371776"/>
                <a:gd name="connsiteY2" fmla="*/ 710245 h 710245"/>
                <a:gd name="connsiteX3" fmla="*/ 0 w 1371776"/>
                <a:gd name="connsiteY3" fmla="*/ 710245 h 710245"/>
                <a:gd name="connsiteX4" fmla="*/ 0 w 1371776"/>
                <a:gd name="connsiteY4" fmla="*/ 0 h 710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776" h="710245">
                  <a:moveTo>
                    <a:pt x="0" y="0"/>
                  </a:moveTo>
                  <a:lnTo>
                    <a:pt x="1371776" y="0"/>
                  </a:lnTo>
                  <a:lnTo>
                    <a:pt x="1371776" y="710245"/>
                  </a:lnTo>
                  <a:lnTo>
                    <a:pt x="0" y="710245"/>
                  </a:lnTo>
                  <a:lnTo>
                    <a:pt x="0" y="0"/>
                  </a:lnTo>
                  <a:close/>
                </a:path>
              </a:pathLst>
            </a:custGeom>
            <a:grp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p:spPr>
          <p:txBody>
            <a:bodyPr spcFirstLastPara="0" vert="horz" wrap="square" lIns="6985" tIns="6985" rIns="6985" bIns="100223" numCol="1" spcCol="1270" anchor="ctr" anchorCtr="0">
              <a:noAutofit/>
            </a:bodyPr>
            <a:lstStyle/>
            <a:p>
              <a:pPr marL="0" marR="0" lvl="0" indent="0" algn="ctr" defTabSz="466725" eaLnBrk="1" fontAlgn="auto" latinLnBrk="0" hangingPunct="1">
                <a:lnSpc>
                  <a:spcPct val="90000"/>
                </a:lnSpc>
                <a:spcBef>
                  <a:spcPts val="0"/>
                </a:spcBef>
                <a:spcAft>
                  <a:spcPct val="35000"/>
                </a:spcAft>
                <a:buClrTx/>
                <a:buSzTx/>
                <a:buFontTx/>
                <a:buNone/>
                <a:tabLst/>
                <a:defRPr/>
              </a:pPr>
              <a:r>
                <a:rPr kumimoji="0" lang="en-US" b="1" i="0" u="none" strike="noStrike" kern="0" cap="none" spc="0" normalizeH="0" baseline="0" noProof="0" dirty="0" smtClean="0">
                  <a:ln>
                    <a:noFill/>
                  </a:ln>
                  <a:solidFill>
                    <a:schemeClr val="accent1">
                      <a:lumMod val="25000"/>
                    </a:schemeClr>
                  </a:solidFill>
                  <a:effectLst/>
                  <a:uLnTx/>
                  <a:uFillTx/>
                  <a:latin typeface="Franklin Gothic Medium"/>
                  <a:ea typeface="+mn-ea"/>
                  <a:cs typeface="+mn-cs"/>
                </a:rPr>
                <a:t>Administer  </a:t>
              </a:r>
              <a:r>
                <a:rPr kumimoji="0" lang="en-US" b="1" i="0" u="none" strike="noStrike" kern="0" cap="none" spc="0" normalizeH="0" baseline="0" noProof="0" dirty="0" err="1" smtClean="0">
                  <a:ln>
                    <a:noFill/>
                  </a:ln>
                  <a:solidFill>
                    <a:schemeClr val="accent1">
                      <a:lumMod val="25000"/>
                    </a:schemeClr>
                  </a:solidFill>
                  <a:effectLst/>
                  <a:uLnTx/>
                  <a:uFillTx/>
                  <a:latin typeface="Franklin Gothic Medium"/>
                  <a:ea typeface="+mn-ea"/>
                  <a:cs typeface="+mn-cs"/>
                </a:rPr>
                <a:t>LifeCourse</a:t>
              </a:r>
              <a:r>
                <a:rPr kumimoji="0" lang="en-US" b="1" i="0" u="none" strike="noStrike" kern="0" cap="none" spc="0" normalizeH="0" noProof="0" dirty="0" smtClean="0">
                  <a:ln>
                    <a:noFill/>
                  </a:ln>
                  <a:solidFill>
                    <a:schemeClr val="accent1">
                      <a:lumMod val="25000"/>
                    </a:schemeClr>
                  </a:solidFill>
                  <a:effectLst/>
                  <a:uLnTx/>
                  <a:uFillTx/>
                  <a:latin typeface="Franklin Gothic Medium"/>
                  <a:ea typeface="+mn-ea"/>
                  <a:cs typeface="+mn-cs"/>
                </a:rPr>
                <a:t> </a:t>
              </a:r>
            </a:p>
            <a:p>
              <a:pPr marL="0" marR="0" lvl="0" indent="0" algn="ctr" defTabSz="466725" eaLnBrk="1" fontAlgn="auto" latinLnBrk="0" hangingPunct="1">
                <a:lnSpc>
                  <a:spcPct val="90000"/>
                </a:lnSpc>
                <a:spcBef>
                  <a:spcPts val="0"/>
                </a:spcBef>
                <a:spcAft>
                  <a:spcPct val="35000"/>
                </a:spcAft>
                <a:buClrTx/>
                <a:buSzTx/>
                <a:buFontTx/>
                <a:buNone/>
                <a:tabLst/>
                <a:defRPr/>
              </a:pPr>
              <a:r>
                <a:rPr kumimoji="0" lang="en-US" b="1" i="0" u="none" strike="noStrike" kern="0" cap="none" spc="0" normalizeH="0" noProof="0" dirty="0" smtClean="0">
                  <a:ln>
                    <a:noFill/>
                  </a:ln>
                  <a:solidFill>
                    <a:schemeClr val="accent1">
                      <a:lumMod val="25000"/>
                    </a:schemeClr>
                  </a:solidFill>
                  <a:effectLst/>
                  <a:uLnTx/>
                  <a:uFillTx/>
                  <a:latin typeface="Franklin Gothic Medium"/>
                  <a:ea typeface="+mn-ea"/>
                  <a:cs typeface="+mn-cs"/>
                </a:rPr>
                <a:t>Employment Tool </a:t>
              </a:r>
              <a:endParaRPr kumimoji="0" lang="en-US" b="1" i="0" u="none" strike="noStrike" kern="0" cap="none" spc="0" normalizeH="0" baseline="0" noProof="0" dirty="0">
                <a:ln>
                  <a:noFill/>
                </a:ln>
                <a:solidFill>
                  <a:schemeClr val="accent1">
                    <a:lumMod val="25000"/>
                  </a:schemeClr>
                </a:solidFill>
                <a:effectLst/>
                <a:uLnTx/>
                <a:uFillTx/>
                <a:latin typeface="Franklin Gothic Medium"/>
                <a:ea typeface="+mn-ea"/>
                <a:cs typeface="+mn-cs"/>
              </a:endParaRPr>
            </a:p>
          </p:txBody>
        </p:sp>
        <p:sp>
          <p:nvSpPr>
            <p:cNvPr id="35" name="Freeform 34"/>
            <p:cNvSpPr/>
            <p:nvPr/>
          </p:nvSpPr>
          <p:spPr>
            <a:xfrm>
              <a:off x="4112458" y="3380395"/>
              <a:ext cx="1501317" cy="548625"/>
            </a:xfrm>
            <a:custGeom>
              <a:avLst/>
              <a:gdLst>
                <a:gd name="connsiteX0" fmla="*/ 0 w 1371776"/>
                <a:gd name="connsiteY0" fmla="*/ 0 h 710245"/>
                <a:gd name="connsiteX1" fmla="*/ 1371776 w 1371776"/>
                <a:gd name="connsiteY1" fmla="*/ 0 h 710245"/>
                <a:gd name="connsiteX2" fmla="*/ 1371776 w 1371776"/>
                <a:gd name="connsiteY2" fmla="*/ 710245 h 710245"/>
                <a:gd name="connsiteX3" fmla="*/ 0 w 1371776"/>
                <a:gd name="connsiteY3" fmla="*/ 710245 h 710245"/>
                <a:gd name="connsiteX4" fmla="*/ 0 w 1371776"/>
                <a:gd name="connsiteY4" fmla="*/ 0 h 710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776" h="710245">
                  <a:moveTo>
                    <a:pt x="0" y="0"/>
                  </a:moveTo>
                  <a:lnTo>
                    <a:pt x="1371776" y="0"/>
                  </a:lnTo>
                  <a:lnTo>
                    <a:pt x="1371776" y="710245"/>
                  </a:lnTo>
                  <a:lnTo>
                    <a:pt x="0" y="710245"/>
                  </a:lnTo>
                  <a:lnTo>
                    <a:pt x="0" y="0"/>
                  </a:lnTo>
                  <a:close/>
                </a:path>
              </a:pathLst>
            </a:custGeom>
            <a:grp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p:spPr>
          <p:txBody>
            <a:bodyPr spcFirstLastPara="0" vert="horz" wrap="square" lIns="6985" tIns="6985" rIns="6985" bIns="100223" numCol="1" spcCol="1270" anchor="ctr" anchorCtr="0">
              <a:noAutofit/>
            </a:bodyPr>
            <a:lstStyle/>
            <a:p>
              <a:pPr marL="0" marR="0" lvl="0" indent="0" algn="ctr" defTabSz="466725" eaLnBrk="1" fontAlgn="auto" latinLnBrk="0" hangingPunct="1">
                <a:lnSpc>
                  <a:spcPct val="90000"/>
                </a:lnSpc>
                <a:spcBef>
                  <a:spcPts val="0"/>
                </a:spcBef>
                <a:spcAft>
                  <a:spcPct val="35000"/>
                </a:spcAft>
                <a:buClrTx/>
                <a:buSzTx/>
                <a:buFontTx/>
                <a:buNone/>
                <a:tabLst/>
                <a:defRPr/>
              </a:pPr>
              <a:r>
                <a:rPr kumimoji="0" lang="en-US" b="1" i="0" u="none" strike="noStrike" kern="0" cap="none" spc="0" normalizeH="0" baseline="0" noProof="0" dirty="0" smtClean="0">
                  <a:ln>
                    <a:noFill/>
                  </a:ln>
                  <a:solidFill>
                    <a:schemeClr val="accent1">
                      <a:lumMod val="25000"/>
                    </a:schemeClr>
                  </a:solidFill>
                  <a:effectLst/>
                  <a:uLnTx/>
                  <a:uFillTx/>
                  <a:latin typeface="Franklin Gothic Medium"/>
                  <a:ea typeface="+mn-ea"/>
                  <a:cs typeface="+mn-cs"/>
                </a:rPr>
                <a:t>Apprentice / </a:t>
              </a:r>
            </a:p>
            <a:p>
              <a:pPr marL="0" marR="0" lvl="0" indent="0" algn="ctr" defTabSz="466725" eaLnBrk="1" fontAlgn="auto" latinLnBrk="0" hangingPunct="1">
                <a:lnSpc>
                  <a:spcPct val="90000"/>
                </a:lnSpc>
                <a:spcBef>
                  <a:spcPts val="0"/>
                </a:spcBef>
                <a:spcAft>
                  <a:spcPct val="35000"/>
                </a:spcAft>
                <a:buClrTx/>
                <a:buSzTx/>
                <a:buFontTx/>
                <a:buNone/>
                <a:tabLst/>
                <a:defRPr/>
              </a:pPr>
              <a:r>
                <a:rPr kumimoji="0" lang="en-US" b="1" i="0" u="none" strike="noStrike" kern="0" cap="none" spc="0" normalizeH="0" baseline="0" noProof="0" dirty="0" smtClean="0">
                  <a:ln>
                    <a:noFill/>
                  </a:ln>
                  <a:solidFill>
                    <a:schemeClr val="accent1">
                      <a:lumMod val="25000"/>
                    </a:schemeClr>
                  </a:solidFill>
                  <a:effectLst/>
                  <a:uLnTx/>
                  <a:uFillTx/>
                  <a:latin typeface="Franklin Gothic Medium"/>
                  <a:ea typeface="+mn-ea"/>
                  <a:cs typeface="+mn-cs"/>
                </a:rPr>
                <a:t>Business Development Support</a:t>
              </a:r>
              <a:r>
                <a:rPr kumimoji="0" lang="en-US" b="0" i="0" u="none" strike="noStrike" kern="0" cap="none" spc="0" normalizeH="0" baseline="0" noProof="0" dirty="0" smtClean="0">
                  <a:ln>
                    <a:noFill/>
                  </a:ln>
                  <a:solidFill>
                    <a:schemeClr val="accent1">
                      <a:lumMod val="25000"/>
                    </a:schemeClr>
                  </a:solidFill>
                  <a:effectLst/>
                  <a:uLnTx/>
                  <a:uFillTx/>
                  <a:latin typeface="Franklin Gothic Medium"/>
                  <a:ea typeface="+mn-ea"/>
                  <a:cs typeface="+mn-cs"/>
                </a:rPr>
                <a:t> </a:t>
              </a:r>
              <a:endParaRPr kumimoji="0" lang="en-US" b="0" i="0" u="none" strike="noStrike" kern="0" cap="none" spc="0" normalizeH="0" baseline="0" noProof="0" dirty="0">
                <a:ln>
                  <a:noFill/>
                </a:ln>
                <a:solidFill>
                  <a:schemeClr val="accent1">
                    <a:lumMod val="25000"/>
                  </a:schemeClr>
                </a:solidFill>
                <a:effectLst/>
                <a:uLnTx/>
                <a:uFillTx/>
                <a:latin typeface="Franklin Gothic Medium"/>
                <a:ea typeface="+mn-ea"/>
                <a:cs typeface="+mn-cs"/>
              </a:endParaRPr>
            </a:p>
          </p:txBody>
        </p:sp>
        <p:sp>
          <p:nvSpPr>
            <p:cNvPr id="36" name="Freeform 35"/>
            <p:cNvSpPr/>
            <p:nvPr/>
          </p:nvSpPr>
          <p:spPr>
            <a:xfrm>
              <a:off x="4093271" y="4185196"/>
              <a:ext cx="1534893" cy="647404"/>
            </a:xfrm>
            <a:custGeom>
              <a:avLst/>
              <a:gdLst>
                <a:gd name="connsiteX0" fmla="*/ 0 w 1371776"/>
                <a:gd name="connsiteY0" fmla="*/ 0 h 710245"/>
                <a:gd name="connsiteX1" fmla="*/ 1371776 w 1371776"/>
                <a:gd name="connsiteY1" fmla="*/ 0 h 710245"/>
                <a:gd name="connsiteX2" fmla="*/ 1371776 w 1371776"/>
                <a:gd name="connsiteY2" fmla="*/ 710245 h 710245"/>
                <a:gd name="connsiteX3" fmla="*/ 0 w 1371776"/>
                <a:gd name="connsiteY3" fmla="*/ 710245 h 710245"/>
                <a:gd name="connsiteX4" fmla="*/ 0 w 1371776"/>
                <a:gd name="connsiteY4" fmla="*/ 0 h 710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776" h="710245">
                  <a:moveTo>
                    <a:pt x="0" y="0"/>
                  </a:moveTo>
                  <a:lnTo>
                    <a:pt x="1371776" y="0"/>
                  </a:lnTo>
                  <a:lnTo>
                    <a:pt x="1371776" y="710245"/>
                  </a:lnTo>
                  <a:lnTo>
                    <a:pt x="0" y="710245"/>
                  </a:lnTo>
                  <a:lnTo>
                    <a:pt x="0" y="0"/>
                  </a:lnTo>
                  <a:close/>
                </a:path>
              </a:pathLst>
            </a:custGeom>
            <a:grp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p:spPr>
          <p:txBody>
            <a:bodyPr spcFirstLastPara="0" vert="horz" wrap="square" lIns="6985" tIns="6985" rIns="6985" bIns="100223" numCol="1" spcCol="1270" anchor="ctr" anchorCtr="0">
              <a:noAutofit/>
            </a:bodyPr>
            <a:lstStyle/>
            <a:p>
              <a:pPr marL="0" marR="0" lvl="0" indent="0" algn="ctr" defTabSz="466725" eaLnBrk="1" fontAlgn="auto" latinLnBrk="0" hangingPunct="1">
                <a:lnSpc>
                  <a:spcPct val="90000"/>
                </a:lnSpc>
                <a:spcBef>
                  <a:spcPts val="0"/>
                </a:spcBef>
                <a:spcAft>
                  <a:spcPct val="35000"/>
                </a:spcAft>
                <a:buClrTx/>
                <a:buSzTx/>
                <a:buFontTx/>
                <a:buNone/>
                <a:tabLst/>
                <a:defRPr/>
              </a:pPr>
              <a:r>
                <a:rPr kumimoji="0" lang="en-US" b="1" i="0" u="none" strike="noStrike" kern="0" cap="none" spc="0" normalizeH="0" baseline="0" noProof="0" dirty="0" smtClean="0">
                  <a:ln>
                    <a:noFill/>
                  </a:ln>
                  <a:solidFill>
                    <a:schemeClr val="accent1">
                      <a:lumMod val="25000"/>
                    </a:schemeClr>
                  </a:solidFill>
                  <a:effectLst/>
                  <a:uLnTx/>
                  <a:uFillTx/>
                  <a:latin typeface="Franklin Gothic Medium"/>
                  <a:ea typeface="+mn-ea"/>
                  <a:cs typeface="+mn-cs"/>
                </a:rPr>
                <a:t>Competitive Employment</a:t>
              </a:r>
            </a:p>
            <a:p>
              <a:pPr marL="0" marR="0" lvl="0" indent="0" algn="ctr" defTabSz="466725" eaLnBrk="1" fontAlgn="auto" latinLnBrk="0" hangingPunct="1">
                <a:lnSpc>
                  <a:spcPct val="90000"/>
                </a:lnSpc>
                <a:spcBef>
                  <a:spcPts val="0"/>
                </a:spcBef>
                <a:spcAft>
                  <a:spcPct val="35000"/>
                </a:spcAft>
                <a:buClrTx/>
                <a:buSzTx/>
                <a:buFontTx/>
                <a:buNone/>
                <a:tabLst/>
                <a:defRPr/>
              </a:pPr>
              <a:r>
                <a:rPr kumimoji="0" lang="en-US" b="1" i="0" u="none" strike="noStrike" kern="0" cap="none" spc="0" normalizeH="0" baseline="0" noProof="0" dirty="0" smtClean="0">
                  <a:ln>
                    <a:noFill/>
                  </a:ln>
                  <a:solidFill>
                    <a:schemeClr val="accent1">
                      <a:lumMod val="25000"/>
                    </a:schemeClr>
                  </a:solidFill>
                  <a:effectLst/>
                  <a:uLnTx/>
                  <a:uFillTx/>
                  <a:latin typeface="Franklin Gothic Medium"/>
                  <a:ea typeface="+mn-ea"/>
                  <a:cs typeface="+mn-cs"/>
                </a:rPr>
                <a:t>or</a:t>
              </a:r>
            </a:p>
            <a:p>
              <a:pPr marL="0" marR="0" lvl="0" indent="0" algn="ctr" defTabSz="466725" eaLnBrk="1" fontAlgn="auto" latinLnBrk="0" hangingPunct="1">
                <a:lnSpc>
                  <a:spcPct val="90000"/>
                </a:lnSpc>
                <a:spcBef>
                  <a:spcPts val="0"/>
                </a:spcBef>
                <a:spcAft>
                  <a:spcPct val="35000"/>
                </a:spcAft>
                <a:buClrTx/>
                <a:buSzTx/>
                <a:buFontTx/>
                <a:buNone/>
                <a:tabLst/>
                <a:defRPr/>
              </a:pPr>
              <a:r>
                <a:rPr kumimoji="0" lang="en-US" b="1" i="0" u="none" strike="noStrike" kern="0" cap="none" spc="0" normalizeH="0" baseline="0" noProof="0" dirty="0" smtClean="0">
                  <a:ln>
                    <a:noFill/>
                  </a:ln>
                  <a:solidFill>
                    <a:schemeClr val="accent1">
                      <a:lumMod val="25000"/>
                    </a:schemeClr>
                  </a:solidFill>
                  <a:effectLst/>
                  <a:uLnTx/>
                  <a:uFillTx/>
                  <a:latin typeface="Franklin Gothic Medium"/>
                  <a:ea typeface="+mn-ea"/>
                  <a:cs typeface="+mn-cs"/>
                </a:rPr>
                <a:t>Self Employment </a:t>
              </a:r>
              <a:endParaRPr kumimoji="0" lang="en-US" b="1" i="0" u="none" strike="noStrike" kern="0" cap="none" spc="0" normalizeH="0" baseline="0" noProof="0" dirty="0">
                <a:ln>
                  <a:noFill/>
                </a:ln>
                <a:solidFill>
                  <a:schemeClr val="accent1">
                    <a:lumMod val="25000"/>
                  </a:schemeClr>
                </a:solidFill>
                <a:effectLst/>
                <a:uLnTx/>
                <a:uFillTx/>
                <a:latin typeface="Franklin Gothic Medium"/>
                <a:ea typeface="+mn-ea"/>
                <a:cs typeface="+mn-cs"/>
              </a:endParaRPr>
            </a:p>
          </p:txBody>
        </p:sp>
        <p:sp>
          <p:nvSpPr>
            <p:cNvPr id="37" name="Freeform 36"/>
            <p:cNvSpPr/>
            <p:nvPr/>
          </p:nvSpPr>
          <p:spPr>
            <a:xfrm>
              <a:off x="4112458" y="2746121"/>
              <a:ext cx="1515707" cy="415119"/>
            </a:xfrm>
            <a:custGeom>
              <a:avLst/>
              <a:gdLst>
                <a:gd name="connsiteX0" fmla="*/ 0 w 1371776"/>
                <a:gd name="connsiteY0" fmla="*/ 0 h 710245"/>
                <a:gd name="connsiteX1" fmla="*/ 1371776 w 1371776"/>
                <a:gd name="connsiteY1" fmla="*/ 0 h 710245"/>
                <a:gd name="connsiteX2" fmla="*/ 1371776 w 1371776"/>
                <a:gd name="connsiteY2" fmla="*/ 710245 h 710245"/>
                <a:gd name="connsiteX3" fmla="*/ 0 w 1371776"/>
                <a:gd name="connsiteY3" fmla="*/ 710245 h 710245"/>
                <a:gd name="connsiteX4" fmla="*/ 0 w 1371776"/>
                <a:gd name="connsiteY4" fmla="*/ 0 h 710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776" h="710245">
                  <a:moveTo>
                    <a:pt x="0" y="0"/>
                  </a:moveTo>
                  <a:lnTo>
                    <a:pt x="1371776" y="0"/>
                  </a:lnTo>
                  <a:lnTo>
                    <a:pt x="1371776" y="710245"/>
                  </a:lnTo>
                  <a:lnTo>
                    <a:pt x="0" y="710245"/>
                  </a:lnTo>
                  <a:lnTo>
                    <a:pt x="0" y="0"/>
                  </a:lnTo>
                  <a:close/>
                </a:path>
              </a:pathLst>
            </a:custGeom>
            <a:grp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p:spPr>
          <p:txBody>
            <a:bodyPr spcFirstLastPara="0" vert="horz" wrap="square" lIns="6985" tIns="6985" rIns="6985" bIns="100223" numCol="1" spcCol="1270" anchor="ctr" anchorCtr="0">
              <a:noAutofit/>
            </a:bodyPr>
            <a:lstStyle/>
            <a:p>
              <a:pPr marL="0" marR="0" lvl="0" indent="0" algn="ctr" defTabSz="466725" eaLnBrk="1" fontAlgn="auto" latinLnBrk="0" hangingPunct="1">
                <a:lnSpc>
                  <a:spcPct val="90000"/>
                </a:lnSpc>
                <a:spcBef>
                  <a:spcPts val="0"/>
                </a:spcBef>
                <a:spcAft>
                  <a:spcPct val="35000"/>
                </a:spcAft>
                <a:buClrTx/>
                <a:buSzTx/>
                <a:buFontTx/>
                <a:buNone/>
                <a:tabLst/>
                <a:defRPr/>
              </a:pPr>
              <a:r>
                <a:rPr kumimoji="0" lang="en-US" b="1" i="0" u="none" strike="noStrike" kern="0" cap="none" spc="0" normalizeH="0" baseline="0" noProof="0" dirty="0" smtClean="0">
                  <a:ln>
                    <a:noFill/>
                  </a:ln>
                  <a:solidFill>
                    <a:schemeClr val="accent1">
                      <a:lumMod val="25000"/>
                    </a:schemeClr>
                  </a:solidFill>
                  <a:effectLst/>
                  <a:uLnTx/>
                  <a:uFillTx/>
                  <a:latin typeface="Franklin Gothic Medium"/>
                  <a:ea typeface="+mn-ea"/>
                  <a:cs typeface="+mn-cs"/>
                </a:rPr>
                <a:t>OVR Referral</a:t>
              </a:r>
              <a:endParaRPr kumimoji="0" lang="en-US" b="1" i="0" u="none" strike="noStrike" kern="0" cap="none" spc="0" normalizeH="0" baseline="0" noProof="0" dirty="0">
                <a:ln>
                  <a:noFill/>
                </a:ln>
                <a:solidFill>
                  <a:schemeClr val="accent1">
                    <a:lumMod val="25000"/>
                  </a:schemeClr>
                </a:solidFill>
                <a:effectLst/>
                <a:uLnTx/>
                <a:uFillTx/>
                <a:latin typeface="Franklin Gothic Medium"/>
                <a:ea typeface="+mn-ea"/>
                <a:cs typeface="+mn-cs"/>
              </a:endParaRPr>
            </a:p>
          </p:txBody>
        </p:sp>
      </p:grpSp>
      <p:sp>
        <p:nvSpPr>
          <p:cNvPr id="39" name="Rectangle 38"/>
          <p:cNvSpPr/>
          <p:nvPr/>
        </p:nvSpPr>
        <p:spPr>
          <a:xfrm>
            <a:off x="30668958" y="11496031"/>
            <a:ext cx="2785963" cy="1066800"/>
          </a:xfrm>
          <a:prstGeom prst="rect">
            <a:avLst/>
          </a:prstGeom>
          <a:solidFill>
            <a:srgbClr val="990033"/>
          </a:solidFill>
          <a:ln w="25400" cap="flat" cmpd="sng" algn="ctr">
            <a:solidFill>
              <a:srgbClr val="3891A7">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Franklin Gothic Book"/>
                <a:ea typeface="+mn-ea"/>
                <a:cs typeface="+mn-cs"/>
              </a:rPr>
              <a:t>       </a:t>
            </a:r>
            <a:r>
              <a:rPr kumimoji="0" lang="en-US" sz="3600" b="1" i="0" u="none" strike="noStrike" kern="0" cap="none" spc="0" normalizeH="0" baseline="0" noProof="0" dirty="0" smtClean="0">
                <a:ln>
                  <a:noFill/>
                </a:ln>
                <a:solidFill>
                  <a:prstClr val="white"/>
                </a:solidFill>
                <a:effectLst/>
                <a:uLnTx/>
                <a:uFillTx/>
                <a:latin typeface="Franklin Gothic Book"/>
                <a:ea typeface="+mn-ea"/>
                <a:cs typeface="+mn-cs"/>
              </a:rPr>
              <a:t>Denied</a:t>
            </a:r>
            <a:r>
              <a:rPr kumimoji="0" lang="en-US" b="1" i="0" u="none" strike="noStrike" kern="0" cap="none" spc="0" normalizeH="0" baseline="0" noProof="0" dirty="0" smtClean="0">
                <a:ln>
                  <a:noFill/>
                </a:ln>
                <a:solidFill>
                  <a:prstClr val="white"/>
                </a:solidFill>
                <a:effectLst/>
                <a:uLnTx/>
                <a:uFillTx/>
                <a:latin typeface="Franklin Gothic Book"/>
                <a:ea typeface="+mn-ea"/>
                <a:cs typeface="+mn-cs"/>
              </a:rPr>
              <a:t> </a:t>
            </a:r>
            <a:endParaRPr kumimoji="0" lang="en-US" b="1" i="0" u="none" strike="noStrike" kern="0" cap="none" spc="0" normalizeH="0" baseline="0" noProof="0" dirty="0">
              <a:ln>
                <a:noFill/>
              </a:ln>
              <a:solidFill>
                <a:prstClr val="white"/>
              </a:solidFill>
              <a:effectLst/>
              <a:uLnTx/>
              <a:uFillTx/>
              <a:latin typeface="Franklin Gothic Book"/>
              <a:ea typeface="+mn-ea"/>
              <a:cs typeface="+mn-cs"/>
            </a:endParaRPr>
          </a:p>
        </p:txBody>
      </p:sp>
      <p:sp>
        <p:nvSpPr>
          <p:cNvPr id="40" name="Bent-Up Arrow 39"/>
          <p:cNvSpPr/>
          <p:nvPr/>
        </p:nvSpPr>
        <p:spPr>
          <a:xfrm rot="5400000">
            <a:off x="21840412" y="11711185"/>
            <a:ext cx="3182175" cy="3276600"/>
          </a:xfrm>
          <a:prstGeom prst="bentUpArrow">
            <a:avLst/>
          </a:prstGeom>
          <a:solidFill>
            <a:srgbClr val="990033"/>
          </a:solidFill>
          <a:ln w="25400" cap="flat" cmpd="sng" algn="ctr">
            <a:solidFill>
              <a:srgbClr val="3891A7">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Franklin Gothic Book"/>
              <a:ea typeface="+mn-ea"/>
              <a:cs typeface="+mn-cs"/>
            </a:endParaRPr>
          </a:p>
        </p:txBody>
      </p:sp>
      <p:sp>
        <p:nvSpPr>
          <p:cNvPr id="41" name="Left-Up Arrow 40"/>
          <p:cNvSpPr/>
          <p:nvPr/>
        </p:nvSpPr>
        <p:spPr>
          <a:xfrm>
            <a:off x="30480000" y="11636042"/>
            <a:ext cx="4057788" cy="3266431"/>
          </a:xfrm>
          <a:prstGeom prst="leftUpArrow">
            <a:avLst/>
          </a:prstGeom>
          <a:solidFill>
            <a:srgbClr val="990033"/>
          </a:solidFill>
          <a:ln w="25400" cap="flat" cmpd="sng" algn="ctr">
            <a:solidFill>
              <a:srgbClr val="3891A7">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Franklin Gothic Book"/>
              <a:ea typeface="+mn-ea"/>
              <a:cs typeface="+mn-cs"/>
            </a:endParaRPr>
          </a:p>
        </p:txBody>
      </p:sp>
      <p:sp>
        <p:nvSpPr>
          <p:cNvPr id="42" name="Freeform 41"/>
          <p:cNvSpPr/>
          <p:nvPr/>
        </p:nvSpPr>
        <p:spPr>
          <a:xfrm>
            <a:off x="32918400" y="11457927"/>
            <a:ext cx="1981200" cy="2133600"/>
          </a:xfrm>
          <a:custGeom>
            <a:avLst/>
            <a:gdLst>
              <a:gd name="connsiteX0" fmla="*/ 0 w 1371776"/>
              <a:gd name="connsiteY0" fmla="*/ 0 h 710245"/>
              <a:gd name="connsiteX1" fmla="*/ 1371776 w 1371776"/>
              <a:gd name="connsiteY1" fmla="*/ 0 h 710245"/>
              <a:gd name="connsiteX2" fmla="*/ 1371776 w 1371776"/>
              <a:gd name="connsiteY2" fmla="*/ 710245 h 710245"/>
              <a:gd name="connsiteX3" fmla="*/ 0 w 1371776"/>
              <a:gd name="connsiteY3" fmla="*/ 710245 h 710245"/>
              <a:gd name="connsiteX4" fmla="*/ 0 w 1371776"/>
              <a:gd name="connsiteY4" fmla="*/ 0 h 710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776" h="710245">
                <a:moveTo>
                  <a:pt x="0" y="0"/>
                </a:moveTo>
                <a:lnTo>
                  <a:pt x="1371776" y="0"/>
                </a:lnTo>
                <a:lnTo>
                  <a:pt x="1371776" y="710245"/>
                </a:lnTo>
                <a:lnTo>
                  <a:pt x="0" y="710245"/>
                </a:lnTo>
                <a:lnTo>
                  <a:pt x="0" y="0"/>
                </a:lnTo>
                <a:close/>
              </a:path>
            </a:pathLst>
          </a:custGeom>
          <a:solidFill>
            <a:schemeClr val="accent1">
              <a:lumMod val="9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p:spPr>
        <p:txBody>
          <a:bodyPr spcFirstLastPara="0" vert="horz" wrap="square" lIns="6985" tIns="6985" rIns="6985" bIns="100223" numCol="1" spcCol="1270" anchor="ctr" anchorCtr="0">
            <a:noAutofit/>
          </a:bodyPr>
          <a:lstStyle/>
          <a:p>
            <a:pPr marL="0" marR="0" lvl="0" indent="0" algn="ctr" defTabSz="466725" eaLnBrk="1" fontAlgn="auto" latinLnBrk="0" hangingPunct="1">
              <a:lnSpc>
                <a:spcPct val="90000"/>
              </a:lnSpc>
              <a:spcBef>
                <a:spcPts val="0"/>
              </a:spcBef>
              <a:spcAft>
                <a:spcPct val="35000"/>
              </a:spcAft>
              <a:buClrTx/>
              <a:buSzTx/>
              <a:buFontTx/>
              <a:buNone/>
              <a:tabLst/>
              <a:defRPr/>
            </a:pPr>
            <a:r>
              <a:rPr kumimoji="0" lang="en-US" sz="2400" b="1" i="0" u="none" strike="noStrike" kern="0" cap="none" spc="0" normalizeH="0" baseline="0" noProof="0" dirty="0" smtClean="0">
                <a:ln>
                  <a:noFill/>
                </a:ln>
                <a:solidFill>
                  <a:schemeClr val="accent1">
                    <a:lumMod val="25000"/>
                  </a:schemeClr>
                </a:solidFill>
                <a:effectLst/>
                <a:uLnTx/>
                <a:uFillTx/>
                <a:latin typeface="Franklin Gothic Medium"/>
                <a:ea typeface="+mn-ea"/>
                <a:cs typeface="+mn-cs"/>
              </a:rPr>
              <a:t>ID Employment Services Referral </a:t>
            </a:r>
            <a:endParaRPr kumimoji="0" lang="en-US" sz="2400" b="1" i="0" u="none" strike="noStrike" kern="0" cap="none" spc="0" normalizeH="0" baseline="0" noProof="0" dirty="0">
              <a:ln>
                <a:noFill/>
              </a:ln>
              <a:solidFill>
                <a:schemeClr val="accent1">
                  <a:lumMod val="25000"/>
                </a:schemeClr>
              </a:solidFill>
              <a:effectLst/>
              <a:uLnTx/>
              <a:uFillTx/>
              <a:latin typeface="Franklin Gothic Medium"/>
              <a:ea typeface="+mn-ea"/>
              <a:cs typeface="+mn-cs"/>
            </a:endParaRPr>
          </a:p>
        </p:txBody>
      </p:sp>
      <p:sp>
        <p:nvSpPr>
          <p:cNvPr id="43" name="Title 1"/>
          <p:cNvSpPr txBox="1">
            <a:spLocks/>
          </p:cNvSpPr>
          <p:nvPr/>
        </p:nvSpPr>
        <p:spPr>
          <a:xfrm>
            <a:off x="20650200" y="6096000"/>
            <a:ext cx="3429000" cy="762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b">
            <a:noAutofit/>
            <a:scene3d>
              <a:camera prst="orthographicFront"/>
              <a:lightRig rig="soft" dir="t">
                <a:rot lat="0" lon="0" rev="16800000"/>
              </a:lightRig>
            </a:scene3d>
            <a:sp3d prstMaterial="softEdge">
              <a:bevelT w="38100" h="38100"/>
            </a:sp3d>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400" i="0" u="none" strike="noStrike" kern="1200" cap="all" spc="0" normalizeH="0" baseline="0" noProof="0" dirty="0">
              <a:ln>
                <a:noFill/>
              </a:ln>
              <a:solidFill>
                <a:sysClr val="windowText" lastClr="000000"/>
              </a:solidFill>
              <a:effectLst/>
              <a:uLnTx/>
              <a:uFillTx/>
              <a:latin typeface="Impact" panose="020B0806030902050204" pitchFamily="34" charset="0"/>
            </a:endParaRPr>
          </a:p>
        </p:txBody>
      </p:sp>
      <p:sp>
        <p:nvSpPr>
          <p:cNvPr id="44" name="Freeform 43"/>
          <p:cNvSpPr/>
          <p:nvPr/>
        </p:nvSpPr>
        <p:spPr>
          <a:xfrm>
            <a:off x="24688800" y="9631781"/>
            <a:ext cx="6019800" cy="1264819"/>
          </a:xfrm>
          <a:custGeom>
            <a:avLst/>
            <a:gdLst>
              <a:gd name="connsiteX0" fmla="*/ 0 w 1371776"/>
              <a:gd name="connsiteY0" fmla="*/ 0 h 710245"/>
              <a:gd name="connsiteX1" fmla="*/ 1371776 w 1371776"/>
              <a:gd name="connsiteY1" fmla="*/ 0 h 710245"/>
              <a:gd name="connsiteX2" fmla="*/ 1371776 w 1371776"/>
              <a:gd name="connsiteY2" fmla="*/ 710245 h 710245"/>
              <a:gd name="connsiteX3" fmla="*/ 0 w 1371776"/>
              <a:gd name="connsiteY3" fmla="*/ 710245 h 710245"/>
              <a:gd name="connsiteX4" fmla="*/ 0 w 1371776"/>
              <a:gd name="connsiteY4" fmla="*/ 0 h 710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776" h="710245">
                <a:moveTo>
                  <a:pt x="0" y="0"/>
                </a:moveTo>
                <a:lnTo>
                  <a:pt x="1371776" y="0"/>
                </a:lnTo>
                <a:lnTo>
                  <a:pt x="1371776" y="710245"/>
                </a:lnTo>
                <a:lnTo>
                  <a:pt x="0" y="710245"/>
                </a:lnTo>
                <a:lnTo>
                  <a:pt x="0" y="0"/>
                </a:lnTo>
                <a:close/>
              </a:path>
            </a:pathLst>
          </a:custGeom>
          <a:solidFill>
            <a:schemeClr val="accent1">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p:spPr>
        <p:txBody>
          <a:bodyPr spcFirstLastPara="0" vert="horz" wrap="square" lIns="6985" tIns="6985" rIns="6985" bIns="100223" numCol="1" spcCol="1270" anchor="ctr" anchorCtr="0">
            <a:noAutofit/>
          </a:bodyPr>
          <a:lstStyle/>
          <a:p>
            <a:pPr marL="0" marR="0" lvl="0" indent="0" algn="ctr" defTabSz="466725" eaLnBrk="1" fontAlgn="auto" latinLnBrk="0" hangingPunct="1">
              <a:lnSpc>
                <a:spcPct val="90000"/>
              </a:lnSpc>
              <a:spcBef>
                <a:spcPts val="0"/>
              </a:spcBef>
              <a:spcAft>
                <a:spcPct val="35000"/>
              </a:spcAft>
              <a:buClrTx/>
              <a:buSzTx/>
              <a:buFontTx/>
              <a:buNone/>
              <a:tabLst/>
              <a:defRPr/>
            </a:pPr>
            <a:r>
              <a:rPr kumimoji="0" lang="en-US" b="1" i="0" u="none" strike="noStrike" kern="0" cap="none" spc="0" normalizeH="0" baseline="0" noProof="0" dirty="0" smtClean="0">
                <a:ln>
                  <a:noFill/>
                </a:ln>
                <a:solidFill>
                  <a:schemeClr val="accent1">
                    <a:lumMod val="25000"/>
                  </a:schemeClr>
                </a:solidFill>
                <a:effectLst/>
                <a:uLnTx/>
                <a:uFillTx/>
                <a:latin typeface="Franklin Gothic Medium"/>
                <a:ea typeface="+mn-ea"/>
                <a:cs typeface="+mn-cs"/>
              </a:rPr>
              <a:t>Employment Goal</a:t>
            </a:r>
            <a:r>
              <a:rPr kumimoji="0" lang="en-US" b="1" i="0" u="none" strike="noStrike" kern="0" cap="none" spc="0" normalizeH="0" noProof="0" dirty="0" smtClean="0">
                <a:ln>
                  <a:noFill/>
                </a:ln>
                <a:solidFill>
                  <a:schemeClr val="accent1">
                    <a:lumMod val="25000"/>
                  </a:schemeClr>
                </a:solidFill>
                <a:effectLst/>
                <a:uLnTx/>
                <a:uFillTx/>
                <a:latin typeface="Franklin Gothic Medium"/>
                <a:ea typeface="+mn-ea"/>
                <a:cs typeface="+mn-cs"/>
              </a:rPr>
              <a:t> </a:t>
            </a:r>
          </a:p>
          <a:p>
            <a:pPr marL="0" marR="0" lvl="0" indent="0" algn="ctr" defTabSz="466725" eaLnBrk="1" fontAlgn="auto" latinLnBrk="0" hangingPunct="1">
              <a:lnSpc>
                <a:spcPct val="90000"/>
              </a:lnSpc>
              <a:spcBef>
                <a:spcPts val="0"/>
              </a:spcBef>
              <a:spcAft>
                <a:spcPct val="35000"/>
              </a:spcAft>
              <a:buClrTx/>
              <a:buSzTx/>
              <a:buFontTx/>
              <a:buNone/>
              <a:tabLst/>
              <a:defRPr/>
            </a:pPr>
            <a:r>
              <a:rPr kumimoji="0" lang="en-US" b="1" i="0" u="none" strike="noStrike" kern="0" cap="none" spc="0" normalizeH="0" noProof="0" dirty="0" smtClean="0">
                <a:ln>
                  <a:noFill/>
                </a:ln>
                <a:solidFill>
                  <a:schemeClr val="accent1">
                    <a:lumMod val="25000"/>
                  </a:schemeClr>
                </a:solidFill>
                <a:effectLst/>
                <a:uLnTx/>
                <a:uFillTx/>
                <a:latin typeface="Franklin Gothic Medium"/>
                <a:ea typeface="+mn-ea"/>
                <a:cs typeface="+mn-cs"/>
              </a:rPr>
              <a:t>Added to IEP</a:t>
            </a:r>
            <a:endParaRPr kumimoji="0" lang="en-US" b="0" i="0" u="none" strike="noStrike" kern="0" cap="none" spc="0" normalizeH="0" baseline="0" noProof="0" dirty="0">
              <a:ln>
                <a:noFill/>
              </a:ln>
              <a:solidFill>
                <a:schemeClr val="accent1">
                  <a:lumMod val="25000"/>
                </a:schemeClr>
              </a:solidFill>
              <a:effectLst/>
              <a:uLnTx/>
              <a:uFillTx/>
              <a:latin typeface="Franklin Gothic Medium"/>
              <a:ea typeface="+mn-ea"/>
              <a:cs typeface="+mn-cs"/>
            </a:endParaRPr>
          </a:p>
        </p:txBody>
      </p:sp>
      <p:sp>
        <p:nvSpPr>
          <p:cNvPr id="45" name="Freeform 44"/>
          <p:cNvSpPr/>
          <p:nvPr/>
        </p:nvSpPr>
        <p:spPr>
          <a:xfrm>
            <a:off x="27640011" y="12562831"/>
            <a:ext cx="403186" cy="228600"/>
          </a:xfrm>
          <a:custGeom>
            <a:avLst/>
            <a:gdLst/>
            <a:ahLst/>
            <a:cxnLst/>
            <a:rect l="0" t="0" r="0" b="0"/>
            <a:pathLst>
              <a:path>
                <a:moveTo>
                  <a:pt x="45720" y="0"/>
                </a:moveTo>
                <a:lnTo>
                  <a:pt x="45720" y="410363"/>
                </a:lnTo>
              </a:path>
            </a:pathLst>
          </a:custGeom>
          <a:noFill/>
          <a:ln w="38100" cap="flat" cmpd="sng" algn="ctr">
            <a:solidFill>
              <a:srgbClr val="3891A7"/>
            </a:solidFill>
            <a:prstDash val="solid"/>
            <a:headEnd type="none" w="med" len="med"/>
            <a:tailEnd type="triangle" w="med" len="med"/>
          </a:ln>
          <a:effectLst>
            <a:outerShdw blurRad="40000" dist="23000" dir="5400000" rotWithShape="0">
              <a:srgbClr val="000000">
                <a:alpha val="35000"/>
              </a:srgbClr>
            </a:outerShdw>
          </a:effectLst>
        </p:spPr>
      </p:sp>
      <p:pic>
        <p:nvPicPr>
          <p:cNvPr id="2090" name="Picture 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525959" y="7934272"/>
            <a:ext cx="1143000" cy="1061357"/>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 name="Rectangle 37"/>
          <p:cNvSpPr/>
          <p:nvPr/>
        </p:nvSpPr>
        <p:spPr>
          <a:xfrm>
            <a:off x="21774149" y="11496031"/>
            <a:ext cx="2914651" cy="1062536"/>
          </a:xfrm>
          <a:prstGeom prst="rect">
            <a:avLst/>
          </a:prstGeom>
          <a:solidFill>
            <a:srgbClr val="990033"/>
          </a:solidFill>
          <a:ln w="25400" cap="flat" cmpd="sng" algn="ctr">
            <a:solidFill>
              <a:srgbClr val="3891A7">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solidFill>
                  <a:prstClr val="white"/>
                </a:solidFill>
                <a:effectLst/>
                <a:uLnTx/>
                <a:uFillTx/>
                <a:latin typeface="Franklin Gothic Book"/>
                <a:ea typeface="+mn-ea"/>
                <a:cs typeface="+mn-cs"/>
              </a:rPr>
              <a:t>Approved</a:t>
            </a:r>
            <a:endParaRPr kumimoji="0" lang="en-US" sz="3600" b="1" i="0" u="none" strike="noStrike" kern="0" cap="none" spc="0" normalizeH="0" baseline="0" noProof="0" dirty="0">
              <a:ln>
                <a:noFill/>
              </a:ln>
              <a:solidFill>
                <a:prstClr val="white"/>
              </a:solidFill>
              <a:effectLst/>
              <a:uLnTx/>
              <a:uFillTx/>
              <a:latin typeface="Franklin Gothic Book"/>
              <a:ea typeface="+mn-ea"/>
              <a:cs typeface="+mn-cs"/>
            </a:endParaRPr>
          </a:p>
        </p:txBody>
      </p:sp>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01238" y="84138"/>
            <a:ext cx="4066162" cy="410686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4039</TotalTime>
  <Words>465</Words>
  <Application>Microsoft Office PowerPoint</Application>
  <PresentationFormat>Custom</PresentationFormat>
  <Paragraphs>96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Genigraphics 800.790.4001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Poster 36 x 60 - C</dc:title>
  <dc:creator>Genigraphics 800.790.4001</dc:creator>
  <dc:description>To order poster prints visit us at www.genigraphics.com</dc:description>
  <cp:lastModifiedBy>Sara Molina-Robinson</cp:lastModifiedBy>
  <cp:revision>200</cp:revision>
  <dcterms:created xsi:type="dcterms:W3CDTF">2008-05-03T03:01:56Z</dcterms:created>
  <dcterms:modified xsi:type="dcterms:W3CDTF">2017-10-31T20:21:20Z</dcterms:modified>
</cp:coreProperties>
</file>